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lear Sans" panose="020B0604020202020204" charset="0"/>
      <p:regular r:id="rId17"/>
    </p:embeddedFont>
    <p:embeddedFont>
      <p:font typeface="Clear Sans Bold" panose="020B0604020202020204" charset="0"/>
      <p:regular r:id="rId18"/>
    </p:embeddedFont>
    <p:embeddedFont>
      <p:font typeface="DM Sans Bold" panose="020B0604020202020204" charset="0"/>
      <p:regular r:id="rId19"/>
    </p:embeddedFont>
    <p:embeddedFont>
      <p:font typeface="Open Sans" panose="020B0606030504020204" pitchFamily="34" charset="0"/>
      <p:regular r:id="rId20"/>
    </p:embeddedFont>
    <p:embeddedFont>
      <p:font typeface="Open Sans Bold" panose="020B0806030504020204" charset="0"/>
      <p:regular r:id="rId21"/>
    </p:embeddedFont>
    <p:embeddedFont>
      <p:font typeface="Optima" panose="020B0604020202020204" charset="0"/>
      <p:regular r:id="rId22"/>
    </p:embeddedFont>
    <p:embeddedFont>
      <p:font typeface="Optima Bold" panose="020B0604020202020204" charset="0"/>
      <p:regular r:id="rId23"/>
    </p:embeddedFont>
    <p:embeddedFont>
      <p:font typeface="Source Sans Pro" panose="020B0503030403020204" pitchFamily="34" charset="0"/>
      <p:regular r:id="rId24"/>
    </p:embeddedFont>
    <p:embeddedFont>
      <p:font typeface="Source Sans Pro Bold" panose="020B0703030403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60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16" y="1"/>
            <a:ext cx="18283084" cy="10287000"/>
            <a:chOff x="0" y="0"/>
            <a:chExt cx="25100846" cy="14156726"/>
          </a:xfrm>
        </p:grpSpPr>
        <p:pic>
          <p:nvPicPr>
            <p:cNvPr id="3" name="Picture 3"/>
            <p:cNvPicPr>
              <a:picLocks noChangeAspect="1"/>
            </p:cNvPicPr>
            <p:nvPr/>
          </p:nvPicPr>
          <p:blipFill>
            <a:blip r:embed="rId2">
              <a:alphaModFix amt="49000"/>
            </a:blip>
            <a:srcRect l="6781" r="6781"/>
            <a:stretch>
              <a:fillRect/>
            </a:stretch>
          </p:blipFill>
          <p:spPr>
            <a:xfrm>
              <a:off x="0" y="0"/>
              <a:ext cx="25100846" cy="14156726"/>
            </a:xfrm>
            <a:prstGeom prst="rect">
              <a:avLst/>
            </a:prstGeom>
          </p:spPr>
        </p:pic>
      </p:grpSp>
      <p:sp>
        <p:nvSpPr>
          <p:cNvPr id="4" name="AutoShape 4"/>
          <p:cNvSpPr/>
          <p:nvPr/>
        </p:nvSpPr>
        <p:spPr>
          <a:xfrm flipV="1">
            <a:off x="1001237" y="3323888"/>
            <a:ext cx="8760876" cy="30191"/>
          </a:xfrm>
          <a:prstGeom prst="line">
            <a:avLst/>
          </a:prstGeom>
          <a:ln w="28575" cap="flat">
            <a:solidFill>
              <a:srgbClr val="FDEA0A"/>
            </a:solidFill>
            <a:prstDash val="solid"/>
            <a:headEnd type="none" w="sm" len="sm"/>
            <a:tailEnd type="none" w="sm" len="sm"/>
          </a:ln>
        </p:spPr>
        <p:txBody>
          <a:bodyPr/>
          <a:lstStyle/>
          <a:p>
            <a:endParaRPr lang="en-US"/>
          </a:p>
        </p:txBody>
      </p:sp>
      <p:sp>
        <p:nvSpPr>
          <p:cNvPr id="5" name="Freeform 5"/>
          <p:cNvSpPr/>
          <p:nvPr/>
        </p:nvSpPr>
        <p:spPr>
          <a:xfrm>
            <a:off x="1010713" y="738357"/>
            <a:ext cx="1750040" cy="2308564"/>
          </a:xfrm>
          <a:custGeom>
            <a:avLst/>
            <a:gdLst/>
            <a:ahLst/>
            <a:cxnLst/>
            <a:rect l="l" t="t" r="r" b="b"/>
            <a:pathLst>
              <a:path w="1750040" h="2308564">
                <a:moveTo>
                  <a:pt x="0" y="0"/>
                </a:moveTo>
                <a:lnTo>
                  <a:pt x="1750041" y="0"/>
                </a:lnTo>
                <a:lnTo>
                  <a:pt x="1750041" y="2308565"/>
                </a:lnTo>
                <a:lnTo>
                  <a:pt x="0" y="2308565"/>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3147475" y="1156283"/>
            <a:ext cx="7577878" cy="1556348"/>
          </a:xfrm>
          <a:prstGeom prst="rect">
            <a:avLst/>
          </a:prstGeom>
        </p:spPr>
        <p:txBody>
          <a:bodyPr lIns="0" tIns="0" rIns="0" bIns="0" rtlCol="0" anchor="t">
            <a:spAutoFit/>
          </a:bodyPr>
          <a:lstStyle/>
          <a:p>
            <a:pPr algn="just">
              <a:lnSpc>
                <a:spcPts val="6177"/>
              </a:lnSpc>
            </a:pPr>
            <a:r>
              <a:rPr lang="en-US" sz="5235" b="1" spc="350">
                <a:solidFill>
                  <a:srgbClr val="000000"/>
                </a:solidFill>
                <a:latin typeface="Source Sans Pro Bold"/>
                <a:ea typeface="Source Sans Pro Bold"/>
                <a:cs typeface="Source Sans Pro Bold"/>
                <a:sym typeface="Source Sans Pro Bold"/>
              </a:rPr>
              <a:t>CANYON LAKE</a:t>
            </a:r>
          </a:p>
          <a:p>
            <a:pPr algn="just">
              <a:lnSpc>
                <a:spcPts val="6177"/>
              </a:lnSpc>
            </a:pPr>
            <a:r>
              <a:rPr lang="en-US" sz="5235" b="1" spc="350">
                <a:solidFill>
                  <a:srgbClr val="000000"/>
                </a:solidFill>
                <a:latin typeface="Source Sans Pro Bold"/>
                <a:ea typeface="Source Sans Pro Bold"/>
                <a:cs typeface="Source Sans Pro Bold"/>
                <a:sym typeface="Source Sans Pro Bold"/>
              </a:rPr>
              <a:t>FIRE/EMS</a:t>
            </a:r>
          </a:p>
        </p:txBody>
      </p:sp>
      <p:sp>
        <p:nvSpPr>
          <p:cNvPr id="7" name="TextBox 7"/>
          <p:cNvSpPr txBox="1"/>
          <p:nvPr/>
        </p:nvSpPr>
        <p:spPr>
          <a:xfrm>
            <a:off x="756267" y="3702761"/>
            <a:ext cx="9422076" cy="5317122"/>
          </a:xfrm>
          <a:prstGeom prst="rect">
            <a:avLst/>
          </a:prstGeom>
        </p:spPr>
        <p:txBody>
          <a:bodyPr lIns="0" tIns="0" rIns="0" bIns="0" rtlCol="0" anchor="t">
            <a:spAutoFit/>
          </a:bodyPr>
          <a:lstStyle/>
          <a:p>
            <a:pPr algn="l">
              <a:lnSpc>
                <a:spcPts val="13773"/>
              </a:lnSpc>
            </a:pPr>
            <a:r>
              <a:rPr lang="en-US" sz="14055" b="1">
                <a:solidFill>
                  <a:srgbClr val="313C8F"/>
                </a:solidFill>
                <a:latin typeface="Open Sans Bold"/>
                <a:ea typeface="Open Sans Bold"/>
                <a:cs typeface="Open Sans Bold"/>
                <a:sym typeface="Open Sans Bold"/>
              </a:rPr>
              <a:t>ANNUAL REPORT</a:t>
            </a:r>
          </a:p>
          <a:p>
            <a:pPr algn="l">
              <a:lnSpc>
                <a:spcPts val="13773"/>
              </a:lnSpc>
            </a:pPr>
            <a:r>
              <a:rPr lang="en-US" sz="14055" b="1">
                <a:solidFill>
                  <a:srgbClr val="EC2124"/>
                </a:solidFill>
                <a:latin typeface="Open Sans Bold"/>
                <a:ea typeface="Open Sans Bold"/>
                <a:cs typeface="Open Sans Bold"/>
                <a:sym typeface="Open Sans Bold"/>
              </a:rPr>
              <a:t>2025</a:t>
            </a:r>
          </a:p>
        </p:txBody>
      </p:sp>
      <p:sp>
        <p:nvSpPr>
          <p:cNvPr id="8" name="TextBox 8"/>
          <p:cNvSpPr txBox="1"/>
          <p:nvPr/>
        </p:nvSpPr>
        <p:spPr>
          <a:xfrm>
            <a:off x="5286756" y="7279478"/>
            <a:ext cx="7577878" cy="1462256"/>
          </a:xfrm>
          <a:prstGeom prst="rect">
            <a:avLst/>
          </a:prstGeom>
        </p:spPr>
        <p:txBody>
          <a:bodyPr lIns="0" tIns="0" rIns="0" bIns="0" rtlCol="0" anchor="t">
            <a:spAutoFit/>
          </a:bodyPr>
          <a:lstStyle/>
          <a:p>
            <a:pPr algn="just">
              <a:lnSpc>
                <a:spcPts val="6177"/>
              </a:lnSpc>
            </a:pPr>
            <a:r>
              <a:rPr lang="en-US" sz="5235" b="1" spc="350">
                <a:solidFill>
                  <a:srgbClr val="000000"/>
                </a:solidFill>
                <a:latin typeface="Source Sans Pro Bold"/>
                <a:ea typeface="Source Sans Pro Bold"/>
                <a:cs typeface="Source Sans Pro Bold"/>
                <a:sym typeface="Source Sans Pro Bold"/>
              </a:rPr>
              <a:t>COMAL COUNTY</a:t>
            </a:r>
          </a:p>
          <a:p>
            <a:pPr algn="just">
              <a:lnSpc>
                <a:spcPts val="4659"/>
              </a:lnSpc>
            </a:pPr>
            <a:r>
              <a:rPr lang="en-US" sz="5235" b="1" spc="350">
                <a:solidFill>
                  <a:srgbClr val="000000"/>
                </a:solidFill>
                <a:latin typeface="Source Sans Pro Bold"/>
                <a:ea typeface="Source Sans Pro Bold"/>
                <a:cs typeface="Source Sans Pro Bold"/>
                <a:sym typeface="Source Sans Pro Bold"/>
              </a:rPr>
              <a:t>ESD NO. 2 &amp; NO.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4982" y="501650"/>
            <a:ext cx="17594109" cy="4536744"/>
            <a:chOff x="0" y="0"/>
            <a:chExt cx="4633839" cy="1194863"/>
          </a:xfrm>
        </p:grpSpPr>
        <p:sp>
          <p:nvSpPr>
            <p:cNvPr id="3" name="Freeform 3"/>
            <p:cNvSpPr/>
            <p:nvPr/>
          </p:nvSpPr>
          <p:spPr>
            <a:xfrm>
              <a:off x="0" y="0"/>
              <a:ext cx="4633840" cy="1194863"/>
            </a:xfrm>
            <a:custGeom>
              <a:avLst/>
              <a:gdLst/>
              <a:ahLst/>
              <a:cxnLst/>
              <a:rect l="l" t="t" r="r" b="b"/>
              <a:pathLst>
                <a:path w="4633840" h="1194863">
                  <a:moveTo>
                    <a:pt x="28602" y="0"/>
                  </a:moveTo>
                  <a:lnTo>
                    <a:pt x="4605238" y="0"/>
                  </a:lnTo>
                  <a:cubicBezTo>
                    <a:pt x="4612823" y="0"/>
                    <a:pt x="4620099" y="3013"/>
                    <a:pt x="4625462" y="8377"/>
                  </a:cubicBezTo>
                  <a:cubicBezTo>
                    <a:pt x="4630826" y="13741"/>
                    <a:pt x="4633840" y="21016"/>
                    <a:pt x="4633840" y="28602"/>
                  </a:cubicBezTo>
                  <a:lnTo>
                    <a:pt x="4633840" y="1166261"/>
                  </a:lnTo>
                  <a:cubicBezTo>
                    <a:pt x="4633840" y="1173846"/>
                    <a:pt x="4630826" y="1181121"/>
                    <a:pt x="4625462" y="1186485"/>
                  </a:cubicBezTo>
                  <a:cubicBezTo>
                    <a:pt x="4620099" y="1191849"/>
                    <a:pt x="4612823" y="1194863"/>
                    <a:pt x="4605238" y="1194863"/>
                  </a:cubicBezTo>
                  <a:lnTo>
                    <a:pt x="28602" y="1194863"/>
                  </a:lnTo>
                  <a:cubicBezTo>
                    <a:pt x="21016" y="1194863"/>
                    <a:pt x="13741" y="1191849"/>
                    <a:pt x="8377" y="1186485"/>
                  </a:cubicBezTo>
                  <a:cubicBezTo>
                    <a:pt x="3013" y="1181121"/>
                    <a:pt x="0" y="1173846"/>
                    <a:pt x="0" y="1166261"/>
                  </a:cubicBezTo>
                  <a:lnTo>
                    <a:pt x="0" y="28602"/>
                  </a:lnTo>
                  <a:cubicBezTo>
                    <a:pt x="0" y="21016"/>
                    <a:pt x="3013" y="13741"/>
                    <a:pt x="8377" y="8377"/>
                  </a:cubicBezTo>
                  <a:cubicBezTo>
                    <a:pt x="13741" y="3013"/>
                    <a:pt x="21016" y="0"/>
                    <a:pt x="28602" y="0"/>
                  </a:cubicBezTo>
                  <a:close/>
                </a:path>
              </a:pathLst>
            </a:custGeom>
            <a:solidFill>
              <a:srgbClr val="313C8F"/>
            </a:solidFill>
          </p:spPr>
          <p:txBody>
            <a:bodyPr/>
            <a:lstStyle/>
            <a:p>
              <a:endParaRPr lang="en-US"/>
            </a:p>
          </p:txBody>
        </p:sp>
        <p:sp>
          <p:nvSpPr>
            <p:cNvPr id="4" name="TextBox 4"/>
            <p:cNvSpPr txBox="1"/>
            <p:nvPr/>
          </p:nvSpPr>
          <p:spPr>
            <a:xfrm>
              <a:off x="0" y="-57150"/>
              <a:ext cx="4633839" cy="1252013"/>
            </a:xfrm>
            <a:prstGeom prst="rect">
              <a:avLst/>
            </a:prstGeom>
          </p:spPr>
          <p:txBody>
            <a:bodyPr lIns="50800" tIns="50800" rIns="50800" bIns="50800" rtlCol="0" anchor="ctr"/>
            <a:lstStyle/>
            <a:p>
              <a:pPr algn="ctr">
                <a:lnSpc>
                  <a:spcPts val="3479"/>
                </a:lnSpc>
              </a:pPr>
              <a:endParaRPr/>
            </a:p>
          </p:txBody>
        </p:sp>
      </p:grpSp>
      <p:sp>
        <p:nvSpPr>
          <p:cNvPr id="5" name="Freeform 5"/>
          <p:cNvSpPr/>
          <p:nvPr/>
        </p:nvSpPr>
        <p:spPr>
          <a:xfrm>
            <a:off x="336043" y="-176159"/>
            <a:ext cx="7760889" cy="5835211"/>
          </a:xfrm>
          <a:custGeom>
            <a:avLst/>
            <a:gdLst/>
            <a:ahLst/>
            <a:cxnLst/>
            <a:rect l="l" t="t" r="r" b="b"/>
            <a:pathLst>
              <a:path w="7760889" h="5835211">
                <a:moveTo>
                  <a:pt x="0" y="0"/>
                </a:moveTo>
                <a:lnTo>
                  <a:pt x="7760889" y="0"/>
                </a:lnTo>
                <a:lnTo>
                  <a:pt x="7760889" y="5835212"/>
                </a:lnTo>
                <a:lnTo>
                  <a:pt x="0" y="583521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7624320" y="159350"/>
            <a:ext cx="1851898" cy="4041777"/>
          </a:xfrm>
          <a:prstGeom prst="rect">
            <a:avLst/>
          </a:prstGeom>
        </p:spPr>
        <p:txBody>
          <a:bodyPr lIns="0" tIns="0" rIns="0" bIns="0" rtlCol="0" anchor="t">
            <a:spAutoFit/>
          </a:bodyPr>
          <a:lstStyle/>
          <a:p>
            <a:pPr algn="ctr">
              <a:lnSpc>
                <a:spcPts val="33349"/>
              </a:lnSpc>
              <a:spcBef>
                <a:spcPct val="0"/>
              </a:spcBef>
            </a:pPr>
            <a:r>
              <a:rPr lang="en-US" sz="22999" b="1">
                <a:solidFill>
                  <a:srgbClr val="EC2124"/>
                </a:solidFill>
                <a:latin typeface="DM Sans Bold"/>
                <a:ea typeface="DM Sans Bold"/>
                <a:cs typeface="DM Sans Bold"/>
                <a:sym typeface="DM Sans Bold"/>
              </a:rPr>
              <a:t>9</a:t>
            </a:r>
          </a:p>
        </p:txBody>
      </p:sp>
      <p:sp>
        <p:nvSpPr>
          <p:cNvPr id="7" name="TextBox 7"/>
          <p:cNvSpPr txBox="1"/>
          <p:nvPr/>
        </p:nvSpPr>
        <p:spPr>
          <a:xfrm>
            <a:off x="9655736" y="1392833"/>
            <a:ext cx="4990906" cy="1993910"/>
          </a:xfrm>
          <a:prstGeom prst="rect">
            <a:avLst/>
          </a:prstGeom>
        </p:spPr>
        <p:txBody>
          <a:bodyPr lIns="0" tIns="0" rIns="0" bIns="0" rtlCol="0" anchor="t">
            <a:spAutoFit/>
          </a:bodyPr>
          <a:lstStyle/>
          <a:p>
            <a:pPr algn="l">
              <a:lnSpc>
                <a:spcPts val="8057"/>
              </a:lnSpc>
              <a:spcBef>
                <a:spcPct val="0"/>
              </a:spcBef>
            </a:pPr>
            <a:r>
              <a:rPr lang="en-US" sz="5556" b="1" spc="-161">
                <a:solidFill>
                  <a:srgbClr val="FFFFFF"/>
                </a:solidFill>
                <a:latin typeface="Open Sans Bold"/>
                <a:ea typeface="Open Sans Bold"/>
                <a:cs typeface="Open Sans Bold"/>
                <a:sym typeface="Open Sans Bold"/>
              </a:rPr>
              <a:t>New Positions Added</a:t>
            </a:r>
          </a:p>
        </p:txBody>
      </p:sp>
      <p:sp>
        <p:nvSpPr>
          <p:cNvPr id="8" name="Freeform 8"/>
          <p:cNvSpPr/>
          <p:nvPr/>
        </p:nvSpPr>
        <p:spPr>
          <a:xfrm rot="5400000">
            <a:off x="8395964" y="1660305"/>
            <a:ext cx="308610" cy="4114800"/>
          </a:xfrm>
          <a:custGeom>
            <a:avLst/>
            <a:gdLst/>
            <a:ahLst/>
            <a:cxnLst/>
            <a:rect l="l" t="t" r="r" b="b"/>
            <a:pathLst>
              <a:path w="308610" h="4114800">
                <a:moveTo>
                  <a:pt x="0" y="0"/>
                </a:moveTo>
                <a:lnTo>
                  <a:pt x="308610" y="0"/>
                </a:lnTo>
                <a:lnTo>
                  <a:pt x="3086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336043" y="5496280"/>
            <a:ext cx="17615915" cy="4518916"/>
            <a:chOff x="0" y="0"/>
            <a:chExt cx="4639582" cy="1190167"/>
          </a:xfrm>
        </p:grpSpPr>
        <p:sp>
          <p:nvSpPr>
            <p:cNvPr id="10" name="Freeform 10"/>
            <p:cNvSpPr/>
            <p:nvPr/>
          </p:nvSpPr>
          <p:spPr>
            <a:xfrm>
              <a:off x="0" y="0"/>
              <a:ext cx="4639582" cy="1190167"/>
            </a:xfrm>
            <a:custGeom>
              <a:avLst/>
              <a:gdLst/>
              <a:ahLst/>
              <a:cxnLst/>
              <a:rect l="l" t="t" r="r" b="b"/>
              <a:pathLst>
                <a:path w="4639582" h="1190167">
                  <a:moveTo>
                    <a:pt x="28566" y="0"/>
                  </a:moveTo>
                  <a:lnTo>
                    <a:pt x="4611016" y="0"/>
                  </a:lnTo>
                  <a:cubicBezTo>
                    <a:pt x="4618592" y="0"/>
                    <a:pt x="4625858" y="3010"/>
                    <a:pt x="4631215" y="8367"/>
                  </a:cubicBezTo>
                  <a:cubicBezTo>
                    <a:pt x="4636573" y="13724"/>
                    <a:pt x="4639582" y="20990"/>
                    <a:pt x="4639582" y="28566"/>
                  </a:cubicBezTo>
                  <a:lnTo>
                    <a:pt x="4639582" y="1161601"/>
                  </a:lnTo>
                  <a:cubicBezTo>
                    <a:pt x="4639582" y="1169177"/>
                    <a:pt x="4636573" y="1176443"/>
                    <a:pt x="4631215" y="1181800"/>
                  </a:cubicBezTo>
                  <a:cubicBezTo>
                    <a:pt x="4625858" y="1187157"/>
                    <a:pt x="4618592" y="1190167"/>
                    <a:pt x="4611016" y="1190167"/>
                  </a:cubicBezTo>
                  <a:lnTo>
                    <a:pt x="28566" y="1190167"/>
                  </a:lnTo>
                  <a:cubicBezTo>
                    <a:pt x="20990" y="1190167"/>
                    <a:pt x="13724" y="1187157"/>
                    <a:pt x="8367" y="1181800"/>
                  </a:cubicBezTo>
                  <a:cubicBezTo>
                    <a:pt x="3010" y="1176443"/>
                    <a:pt x="0" y="1169177"/>
                    <a:pt x="0" y="1161601"/>
                  </a:cubicBezTo>
                  <a:lnTo>
                    <a:pt x="0" y="28566"/>
                  </a:lnTo>
                  <a:cubicBezTo>
                    <a:pt x="0" y="20990"/>
                    <a:pt x="3010" y="13724"/>
                    <a:pt x="8367" y="8367"/>
                  </a:cubicBezTo>
                  <a:cubicBezTo>
                    <a:pt x="13724" y="3010"/>
                    <a:pt x="20990" y="0"/>
                    <a:pt x="28566" y="0"/>
                  </a:cubicBezTo>
                  <a:close/>
                </a:path>
              </a:pathLst>
            </a:custGeom>
            <a:solidFill>
              <a:srgbClr val="EC2124"/>
            </a:solidFill>
          </p:spPr>
          <p:txBody>
            <a:bodyPr/>
            <a:lstStyle/>
            <a:p>
              <a:endParaRPr lang="en-US"/>
            </a:p>
          </p:txBody>
        </p:sp>
        <p:sp>
          <p:nvSpPr>
            <p:cNvPr id="11" name="TextBox 11"/>
            <p:cNvSpPr txBox="1"/>
            <p:nvPr/>
          </p:nvSpPr>
          <p:spPr>
            <a:xfrm>
              <a:off x="0" y="-57150"/>
              <a:ext cx="4639582" cy="1247317"/>
            </a:xfrm>
            <a:prstGeom prst="rect">
              <a:avLst/>
            </a:prstGeom>
          </p:spPr>
          <p:txBody>
            <a:bodyPr lIns="50800" tIns="50800" rIns="50800" bIns="50800" rtlCol="0" anchor="ctr"/>
            <a:lstStyle/>
            <a:p>
              <a:pPr algn="ctr">
                <a:lnSpc>
                  <a:spcPts val="3479"/>
                </a:lnSpc>
              </a:pPr>
              <a:endParaRPr/>
            </a:p>
          </p:txBody>
        </p:sp>
      </p:grpSp>
      <p:sp>
        <p:nvSpPr>
          <p:cNvPr id="12" name="Freeform 12"/>
          <p:cNvSpPr/>
          <p:nvPr/>
        </p:nvSpPr>
        <p:spPr>
          <a:xfrm rot="-85527">
            <a:off x="9091536" y="5221710"/>
            <a:ext cx="8923788" cy="5421196"/>
          </a:xfrm>
          <a:custGeom>
            <a:avLst/>
            <a:gdLst/>
            <a:ahLst/>
            <a:cxnLst/>
            <a:rect l="l" t="t" r="r" b="b"/>
            <a:pathLst>
              <a:path w="8923788" h="5421196">
                <a:moveTo>
                  <a:pt x="129456" y="0"/>
                </a:moveTo>
                <a:lnTo>
                  <a:pt x="8923788" y="218838"/>
                </a:lnTo>
                <a:lnTo>
                  <a:pt x="8794332" y="5421196"/>
                </a:lnTo>
                <a:lnTo>
                  <a:pt x="0" y="5202358"/>
                </a:lnTo>
                <a:lnTo>
                  <a:pt x="129456" y="0"/>
                </a:lnTo>
                <a:close/>
              </a:path>
            </a:pathLst>
          </a:custGeom>
          <a:blipFill>
            <a:blip r:embed="rId5"/>
            <a:stretch>
              <a:fillRect l="-6505" t="-33035" r="-1252"/>
            </a:stretch>
          </a:blipFill>
        </p:spPr>
        <p:txBody>
          <a:bodyPr/>
          <a:lstStyle/>
          <a:p>
            <a:endParaRPr lang="en-US"/>
          </a:p>
        </p:txBody>
      </p:sp>
      <p:sp>
        <p:nvSpPr>
          <p:cNvPr id="13" name="Freeform 13"/>
          <p:cNvSpPr/>
          <p:nvPr/>
        </p:nvSpPr>
        <p:spPr>
          <a:xfrm rot="-5400000">
            <a:off x="8101031" y="7355205"/>
            <a:ext cx="308610" cy="4114800"/>
          </a:xfrm>
          <a:custGeom>
            <a:avLst/>
            <a:gdLst/>
            <a:ahLst/>
            <a:cxnLst/>
            <a:rect l="l" t="t" r="r" b="b"/>
            <a:pathLst>
              <a:path w="308610" h="4114800">
                <a:moveTo>
                  <a:pt x="0" y="0"/>
                </a:moveTo>
                <a:lnTo>
                  <a:pt x="308610" y="0"/>
                </a:lnTo>
                <a:lnTo>
                  <a:pt x="3086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2749440" y="5919222"/>
            <a:ext cx="6394560" cy="1572895"/>
          </a:xfrm>
          <a:prstGeom prst="rect">
            <a:avLst/>
          </a:prstGeom>
        </p:spPr>
        <p:txBody>
          <a:bodyPr lIns="0" tIns="0" rIns="0" bIns="0" rtlCol="0" anchor="t">
            <a:spAutoFit/>
          </a:bodyPr>
          <a:lstStyle/>
          <a:p>
            <a:pPr algn="l">
              <a:lnSpc>
                <a:spcPts val="6214"/>
              </a:lnSpc>
            </a:pPr>
            <a:r>
              <a:rPr lang="en-US" sz="5499" b="1" spc="-159">
                <a:solidFill>
                  <a:srgbClr val="FFFFFF"/>
                </a:solidFill>
                <a:latin typeface="Open Sans Bold"/>
                <a:ea typeface="Open Sans Bold"/>
                <a:cs typeface="Open Sans Bold"/>
                <a:sym typeface="Open Sans Bold"/>
              </a:rPr>
              <a:t>New Engines Delivered</a:t>
            </a:r>
          </a:p>
        </p:txBody>
      </p:sp>
      <p:sp>
        <p:nvSpPr>
          <p:cNvPr id="15" name="TextBox 15"/>
          <p:cNvSpPr txBox="1"/>
          <p:nvPr/>
        </p:nvSpPr>
        <p:spPr>
          <a:xfrm>
            <a:off x="3133336" y="6889183"/>
            <a:ext cx="5938700" cy="2647950"/>
          </a:xfrm>
          <a:prstGeom prst="rect">
            <a:avLst/>
          </a:prstGeom>
        </p:spPr>
        <p:txBody>
          <a:bodyPr lIns="0" tIns="0" rIns="0" bIns="0" rtlCol="0" anchor="t">
            <a:spAutoFit/>
          </a:bodyPr>
          <a:lstStyle/>
          <a:p>
            <a:pPr algn="r">
              <a:lnSpc>
                <a:spcPts val="21750"/>
              </a:lnSpc>
              <a:spcBef>
                <a:spcPct val="0"/>
              </a:spcBef>
            </a:pPr>
            <a:r>
              <a:rPr lang="en-US" sz="15000" b="1" spc="-1260">
                <a:solidFill>
                  <a:srgbClr val="313C8F"/>
                </a:solidFill>
                <a:latin typeface="DM Sans Bold"/>
                <a:ea typeface="DM Sans Bold"/>
                <a:cs typeface="DM Sans Bold"/>
                <a:sym typeface="DM Sans Bold"/>
              </a:rPr>
              <a:t>$1.66M</a:t>
            </a:r>
          </a:p>
        </p:txBody>
      </p:sp>
      <p:sp>
        <p:nvSpPr>
          <p:cNvPr id="16" name="TextBox 16"/>
          <p:cNvSpPr txBox="1"/>
          <p:nvPr/>
        </p:nvSpPr>
        <p:spPr>
          <a:xfrm>
            <a:off x="1028700" y="5190242"/>
            <a:ext cx="3364848" cy="4051299"/>
          </a:xfrm>
          <a:prstGeom prst="rect">
            <a:avLst/>
          </a:prstGeom>
        </p:spPr>
        <p:txBody>
          <a:bodyPr lIns="0" tIns="0" rIns="0" bIns="0" rtlCol="0" anchor="t">
            <a:spAutoFit/>
          </a:bodyPr>
          <a:lstStyle/>
          <a:p>
            <a:pPr algn="just">
              <a:lnSpc>
                <a:spcPts val="33350"/>
              </a:lnSpc>
              <a:spcBef>
                <a:spcPct val="0"/>
              </a:spcBef>
            </a:pPr>
            <a:r>
              <a:rPr lang="en-US" sz="23000" b="1" spc="-667">
                <a:solidFill>
                  <a:srgbClr val="FFFFFF"/>
                </a:solidFill>
                <a:latin typeface="Open Sans Bold"/>
                <a:ea typeface="Open Sans Bold"/>
                <a:cs typeface="Open Sans Bold"/>
                <a:sym typeface="Open Sans Bold"/>
              </a:rPr>
              <a:t>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692340"/>
            <a:ext cx="18288000" cy="10556436"/>
          </a:xfrm>
          <a:custGeom>
            <a:avLst/>
            <a:gdLst/>
            <a:ahLst/>
            <a:cxnLst/>
            <a:rect l="l" t="t" r="r" b="b"/>
            <a:pathLst>
              <a:path w="18288000" h="10556436">
                <a:moveTo>
                  <a:pt x="0" y="0"/>
                </a:moveTo>
                <a:lnTo>
                  <a:pt x="18288000" y="0"/>
                </a:lnTo>
                <a:lnTo>
                  <a:pt x="18288000" y="10556437"/>
                </a:lnTo>
                <a:lnTo>
                  <a:pt x="0" y="10556437"/>
                </a:lnTo>
                <a:lnTo>
                  <a:pt x="0" y="0"/>
                </a:lnTo>
                <a:close/>
              </a:path>
            </a:pathLst>
          </a:custGeom>
          <a:blipFill>
            <a:blip r:embed="rId2"/>
            <a:stretch>
              <a:fillRect t="-1430" b="-1430"/>
            </a:stretch>
          </a:blipFill>
        </p:spPr>
        <p:txBody>
          <a:bodyPr/>
          <a:lstStyle/>
          <a:p>
            <a:endParaRPr lang="en-US" dirty="0"/>
          </a:p>
        </p:txBody>
      </p:sp>
      <p:grpSp>
        <p:nvGrpSpPr>
          <p:cNvPr id="3" name="Group 3"/>
          <p:cNvGrpSpPr/>
          <p:nvPr/>
        </p:nvGrpSpPr>
        <p:grpSpPr>
          <a:xfrm>
            <a:off x="-1" y="5938314"/>
            <a:ext cx="18288001" cy="4348686"/>
            <a:chOff x="0" y="0"/>
            <a:chExt cx="5085473" cy="1145333"/>
          </a:xfrm>
        </p:grpSpPr>
        <p:sp>
          <p:nvSpPr>
            <p:cNvPr id="4" name="Freeform 4"/>
            <p:cNvSpPr/>
            <p:nvPr/>
          </p:nvSpPr>
          <p:spPr>
            <a:xfrm>
              <a:off x="0" y="0"/>
              <a:ext cx="5085473" cy="1145333"/>
            </a:xfrm>
            <a:custGeom>
              <a:avLst/>
              <a:gdLst/>
              <a:ahLst/>
              <a:cxnLst/>
              <a:rect l="l" t="t" r="r" b="b"/>
              <a:pathLst>
                <a:path w="5085473" h="1145333">
                  <a:moveTo>
                    <a:pt x="0" y="0"/>
                  </a:moveTo>
                  <a:lnTo>
                    <a:pt x="5085473" y="0"/>
                  </a:lnTo>
                  <a:lnTo>
                    <a:pt x="5085473" y="1145333"/>
                  </a:lnTo>
                  <a:lnTo>
                    <a:pt x="0" y="1145333"/>
                  </a:lnTo>
                  <a:close/>
                </a:path>
              </a:pathLst>
            </a:custGeom>
            <a:solidFill>
              <a:srgbClr val="FDEA0A"/>
            </a:solidFill>
          </p:spPr>
          <p:txBody>
            <a:bodyPr/>
            <a:lstStyle/>
            <a:p>
              <a:endParaRPr lang="en-US"/>
            </a:p>
          </p:txBody>
        </p:sp>
        <p:sp>
          <p:nvSpPr>
            <p:cNvPr id="5" name="TextBox 5"/>
            <p:cNvSpPr txBox="1"/>
            <p:nvPr/>
          </p:nvSpPr>
          <p:spPr>
            <a:xfrm>
              <a:off x="0" y="-57150"/>
              <a:ext cx="5085473" cy="1202483"/>
            </a:xfrm>
            <a:prstGeom prst="rect">
              <a:avLst/>
            </a:prstGeom>
          </p:spPr>
          <p:txBody>
            <a:bodyPr lIns="50800" tIns="50800" rIns="50800" bIns="50800" rtlCol="0" anchor="ctr"/>
            <a:lstStyle/>
            <a:p>
              <a:pPr algn="ctr">
                <a:lnSpc>
                  <a:spcPts val="3479"/>
                </a:lnSpc>
              </a:pPr>
              <a:endParaRPr/>
            </a:p>
          </p:txBody>
        </p:sp>
      </p:grpSp>
      <p:sp>
        <p:nvSpPr>
          <p:cNvPr id="6" name="Freeform 6"/>
          <p:cNvSpPr/>
          <p:nvPr/>
        </p:nvSpPr>
        <p:spPr>
          <a:xfrm>
            <a:off x="366369" y="4807324"/>
            <a:ext cx="4987747" cy="5221925"/>
          </a:xfrm>
          <a:custGeom>
            <a:avLst/>
            <a:gdLst/>
            <a:ahLst/>
            <a:cxnLst/>
            <a:rect l="l" t="t" r="r" b="b"/>
            <a:pathLst>
              <a:path w="4987747" h="5221925">
                <a:moveTo>
                  <a:pt x="0" y="0"/>
                </a:moveTo>
                <a:lnTo>
                  <a:pt x="4987748" y="0"/>
                </a:lnTo>
                <a:lnTo>
                  <a:pt x="4987748" y="5221925"/>
                </a:lnTo>
                <a:lnTo>
                  <a:pt x="0" y="5221925"/>
                </a:lnTo>
                <a:lnTo>
                  <a:pt x="0" y="0"/>
                </a:lnTo>
                <a:close/>
              </a:path>
            </a:pathLst>
          </a:custGeom>
          <a:blipFill>
            <a:blip r:embed="rId3"/>
            <a:stretch>
              <a:fillRect t="-27353"/>
            </a:stretch>
          </a:blipFill>
        </p:spPr>
        <p:txBody>
          <a:bodyPr/>
          <a:lstStyle/>
          <a:p>
            <a:endParaRPr lang="en-US"/>
          </a:p>
        </p:txBody>
      </p:sp>
      <p:sp>
        <p:nvSpPr>
          <p:cNvPr id="7" name="TextBox 7"/>
          <p:cNvSpPr txBox="1"/>
          <p:nvPr/>
        </p:nvSpPr>
        <p:spPr>
          <a:xfrm>
            <a:off x="8728966" y="5985939"/>
            <a:ext cx="6062067" cy="603250"/>
          </a:xfrm>
          <a:prstGeom prst="rect">
            <a:avLst/>
          </a:prstGeom>
        </p:spPr>
        <p:txBody>
          <a:bodyPr lIns="0" tIns="0" rIns="0" bIns="0" rtlCol="0" anchor="t">
            <a:spAutoFit/>
          </a:bodyPr>
          <a:lstStyle/>
          <a:p>
            <a:pPr algn="ctr">
              <a:lnSpc>
                <a:spcPts val="5074"/>
              </a:lnSpc>
              <a:spcBef>
                <a:spcPct val="0"/>
              </a:spcBef>
            </a:pPr>
            <a:r>
              <a:rPr lang="en-US" sz="3499" b="1">
                <a:solidFill>
                  <a:srgbClr val="000000"/>
                </a:solidFill>
                <a:latin typeface="Open Sans Bold"/>
                <a:ea typeface="Open Sans Bold"/>
                <a:cs typeface="Open Sans Bold"/>
                <a:sym typeface="Open Sans Bold"/>
              </a:rPr>
              <a:t>Medical Director Transition</a:t>
            </a:r>
          </a:p>
        </p:txBody>
      </p:sp>
      <p:sp>
        <p:nvSpPr>
          <p:cNvPr id="8" name="TextBox 8"/>
          <p:cNvSpPr txBox="1"/>
          <p:nvPr/>
        </p:nvSpPr>
        <p:spPr>
          <a:xfrm>
            <a:off x="5525832" y="6701122"/>
            <a:ext cx="12253429" cy="3178175"/>
          </a:xfrm>
          <a:prstGeom prst="rect">
            <a:avLst/>
          </a:prstGeom>
        </p:spPr>
        <p:txBody>
          <a:bodyPr lIns="0" tIns="0" rIns="0" bIns="0" rtlCol="0" anchor="t">
            <a:spAutoFit/>
          </a:bodyPr>
          <a:lstStyle/>
          <a:p>
            <a:pPr algn="ctr">
              <a:lnSpc>
                <a:spcPts val="3100"/>
              </a:lnSpc>
            </a:pPr>
            <a:r>
              <a:rPr lang="en-US" sz="2500">
                <a:solidFill>
                  <a:srgbClr val="000000"/>
                </a:solidFill>
                <a:latin typeface="Optima"/>
                <a:ea typeface="Optima"/>
                <a:cs typeface="Optima"/>
                <a:sym typeface="Optima"/>
              </a:rPr>
              <a:t>We celebrated a significant leadership transition as we bid a grateful farewell to            Dr. Flanagan, whose three decades of loyal guidance and clinical mentorship profoundly shaped our department. Following his retirement, we welcomed Dr. Wright as our new Medical Director. A 19-year Marine Corps veteran and active emergency medicine physician at Dell Seton Medical Center, Dr. Wright brings a wealth of experience and fresh perspective to the unique challenges of our community. His forward-thinking vision aligns with our mission to provide exceptional emergency services to the residents and guests of Canyon Lake.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649515"/>
            <a:ext cx="18288000" cy="1637485"/>
          </a:xfrm>
          <a:custGeom>
            <a:avLst/>
            <a:gdLst/>
            <a:ahLst/>
            <a:cxnLst/>
            <a:rect l="l" t="t" r="r" b="b"/>
            <a:pathLst>
              <a:path w="18288000" h="4297680">
                <a:moveTo>
                  <a:pt x="0" y="0"/>
                </a:moveTo>
                <a:lnTo>
                  <a:pt x="18288000" y="0"/>
                </a:lnTo>
                <a:lnTo>
                  <a:pt x="18288000" y="4297680"/>
                </a:lnTo>
                <a:lnTo>
                  <a:pt x="0" y="4297680"/>
                </a:lnTo>
                <a:lnTo>
                  <a:pt x="0" y="0"/>
                </a:lnTo>
                <a:close/>
              </a:path>
            </a:pathLst>
          </a:custGeom>
          <a:blipFill>
            <a:blip r:embed="rId2">
              <a:alphaModFix amt="65000"/>
            </a:blip>
            <a:stretch>
              <a:fillRect/>
            </a:stretch>
          </a:blipFill>
        </p:spPr>
        <p:txBody>
          <a:bodyPr/>
          <a:lstStyle/>
          <a:p>
            <a:endParaRPr lang="en-US"/>
          </a:p>
        </p:txBody>
      </p:sp>
      <p:sp>
        <p:nvSpPr>
          <p:cNvPr id="3" name="Freeform 3"/>
          <p:cNvSpPr/>
          <p:nvPr/>
        </p:nvSpPr>
        <p:spPr>
          <a:xfrm rot="-111833">
            <a:off x="8416976" y="1461857"/>
            <a:ext cx="9028553" cy="4529223"/>
          </a:xfrm>
          <a:custGeom>
            <a:avLst/>
            <a:gdLst/>
            <a:ahLst/>
            <a:cxnLst/>
            <a:rect l="l" t="t" r="r" b="b"/>
            <a:pathLst>
              <a:path w="9028553" h="4529223">
                <a:moveTo>
                  <a:pt x="0" y="0"/>
                </a:moveTo>
                <a:lnTo>
                  <a:pt x="9028553" y="0"/>
                </a:lnTo>
                <a:lnTo>
                  <a:pt x="9028553" y="4529222"/>
                </a:lnTo>
                <a:lnTo>
                  <a:pt x="0" y="4529222"/>
                </a:lnTo>
                <a:lnTo>
                  <a:pt x="0" y="0"/>
                </a:lnTo>
                <a:close/>
              </a:path>
            </a:pathLst>
          </a:custGeom>
          <a:blipFill>
            <a:blip r:embed="rId3"/>
            <a:stretch>
              <a:fillRect t="-12215" b="-37289"/>
            </a:stretch>
          </a:blipFill>
        </p:spPr>
        <p:txBody>
          <a:bodyPr/>
          <a:lstStyle/>
          <a:p>
            <a:endParaRPr lang="en-US"/>
          </a:p>
        </p:txBody>
      </p:sp>
      <p:sp>
        <p:nvSpPr>
          <p:cNvPr id="4" name="Freeform 4"/>
          <p:cNvSpPr/>
          <p:nvPr/>
        </p:nvSpPr>
        <p:spPr>
          <a:xfrm rot="305348">
            <a:off x="8832309" y="5192562"/>
            <a:ext cx="8245254" cy="4463960"/>
          </a:xfrm>
          <a:custGeom>
            <a:avLst/>
            <a:gdLst/>
            <a:ahLst/>
            <a:cxnLst/>
            <a:rect l="l" t="t" r="r" b="b"/>
            <a:pathLst>
              <a:path w="8245254" h="4463960">
                <a:moveTo>
                  <a:pt x="0" y="0"/>
                </a:moveTo>
                <a:lnTo>
                  <a:pt x="8245254" y="0"/>
                </a:lnTo>
                <a:lnTo>
                  <a:pt x="8245254" y="4463959"/>
                </a:lnTo>
                <a:lnTo>
                  <a:pt x="0" y="4463959"/>
                </a:lnTo>
                <a:lnTo>
                  <a:pt x="0" y="0"/>
                </a:lnTo>
                <a:close/>
              </a:path>
            </a:pathLst>
          </a:custGeom>
          <a:blipFill>
            <a:blip r:embed="rId4"/>
            <a:stretch>
              <a:fillRect t="-21628" b="-16902"/>
            </a:stretch>
          </a:blipFill>
        </p:spPr>
        <p:txBody>
          <a:bodyPr/>
          <a:lstStyle/>
          <a:p>
            <a:endParaRPr lang="en-US"/>
          </a:p>
        </p:txBody>
      </p:sp>
      <p:sp>
        <p:nvSpPr>
          <p:cNvPr id="5" name="TextBox 5"/>
          <p:cNvSpPr txBox="1"/>
          <p:nvPr/>
        </p:nvSpPr>
        <p:spPr>
          <a:xfrm>
            <a:off x="9819692" y="754063"/>
            <a:ext cx="5821065" cy="539750"/>
          </a:xfrm>
          <a:prstGeom prst="rect">
            <a:avLst/>
          </a:prstGeom>
        </p:spPr>
        <p:txBody>
          <a:bodyPr lIns="0" tIns="0" rIns="0" bIns="0" rtlCol="0" anchor="t">
            <a:spAutoFit/>
          </a:bodyPr>
          <a:lstStyle/>
          <a:p>
            <a:pPr algn="ctr">
              <a:lnSpc>
                <a:spcPts val="4375"/>
              </a:lnSpc>
            </a:pPr>
            <a:r>
              <a:rPr lang="en-US" sz="3500" b="1">
                <a:solidFill>
                  <a:srgbClr val="000000"/>
                </a:solidFill>
                <a:latin typeface="Open Sans Bold"/>
                <a:ea typeface="Open Sans Bold"/>
                <a:cs typeface="Open Sans Bold"/>
                <a:sym typeface="Open Sans Bold"/>
              </a:rPr>
              <a:t>Replacement of Station 52</a:t>
            </a:r>
          </a:p>
        </p:txBody>
      </p:sp>
      <p:sp>
        <p:nvSpPr>
          <p:cNvPr id="6" name="TextBox 6"/>
          <p:cNvSpPr txBox="1"/>
          <p:nvPr/>
        </p:nvSpPr>
        <p:spPr>
          <a:xfrm>
            <a:off x="717994" y="962025"/>
            <a:ext cx="7219611" cy="7671117"/>
          </a:xfrm>
          <a:prstGeom prst="rect">
            <a:avLst/>
          </a:prstGeom>
        </p:spPr>
        <p:txBody>
          <a:bodyPr lIns="0" tIns="0" rIns="0" bIns="0" rtlCol="0" anchor="t">
            <a:spAutoFit/>
          </a:bodyPr>
          <a:lstStyle/>
          <a:p>
            <a:pPr algn="ctr">
              <a:lnSpc>
                <a:spcPts val="3062"/>
              </a:lnSpc>
            </a:pPr>
            <a:r>
              <a:rPr lang="en-US" sz="2450" dirty="0">
                <a:solidFill>
                  <a:srgbClr val="000000"/>
                </a:solidFill>
                <a:latin typeface="Optima"/>
                <a:ea typeface="Optima"/>
                <a:cs typeface="Optima"/>
                <a:sym typeface="Optima"/>
              </a:rPr>
              <a:t> In alignment with our strategic Master Plan, construction is officially underway for the replacement of Startzville Fire Station 52. Originally dedicated in 1971, the facility at 160 Oblate is being modernized to better serve the evolving needs of our community and ensure the continued safety of our residents. Following an extensive site analysis, it was determined that maintaining the current location was the optimal solution for preserving satisfactory response times while maximizing operational efficiency.</a:t>
            </a:r>
          </a:p>
          <a:p>
            <a:pPr algn="ctr">
              <a:lnSpc>
                <a:spcPts val="3062"/>
              </a:lnSpc>
            </a:pPr>
            <a:r>
              <a:rPr lang="en-US" sz="2450" dirty="0">
                <a:solidFill>
                  <a:srgbClr val="000000"/>
                </a:solidFill>
                <a:latin typeface="Optima"/>
                <a:ea typeface="Optima"/>
                <a:cs typeface="Optima"/>
                <a:sym typeface="Optima"/>
              </a:rPr>
              <a:t>This critical infrastructure investment is made possible through the continued support of our citizens and the leadership of the ESD 3 Commissioners. We are proud to collaborate with our project partners—The Koehler Company, Martinez Architects, and Rosborough Project Management—to deliver a facility that will provide high-quality emergency services for decades to come.</a:t>
            </a:r>
          </a:p>
          <a:p>
            <a:pPr algn="ctr">
              <a:lnSpc>
                <a:spcPts val="3062"/>
              </a:lnSpc>
            </a:pPr>
            <a:endParaRPr lang="en-US" sz="2450" dirty="0">
              <a:solidFill>
                <a:srgbClr val="000000"/>
              </a:solidFill>
              <a:latin typeface="Optima"/>
              <a:ea typeface="Optima"/>
              <a:cs typeface="Optima"/>
              <a:sym typeface="Opti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99859" y="-3740028"/>
            <a:ext cx="11571915" cy="10562002"/>
          </a:xfrm>
          <a:custGeom>
            <a:avLst/>
            <a:gdLst/>
            <a:ahLst/>
            <a:cxnLst/>
            <a:rect l="l" t="t" r="r" b="b"/>
            <a:pathLst>
              <a:path w="11571915" h="10562002">
                <a:moveTo>
                  <a:pt x="0" y="0"/>
                </a:moveTo>
                <a:lnTo>
                  <a:pt x="11571914" y="0"/>
                </a:lnTo>
                <a:lnTo>
                  <a:pt x="11571914" y="10562002"/>
                </a:lnTo>
                <a:lnTo>
                  <a:pt x="0" y="105620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286396" y="1750523"/>
            <a:ext cx="9798840" cy="4432493"/>
          </a:xfrm>
          <a:custGeom>
            <a:avLst/>
            <a:gdLst/>
            <a:ahLst/>
            <a:cxnLst/>
            <a:rect l="l" t="t" r="r" b="b"/>
            <a:pathLst>
              <a:path w="9798840" h="4432493">
                <a:moveTo>
                  <a:pt x="0" y="0"/>
                </a:moveTo>
                <a:lnTo>
                  <a:pt x="9798840" y="0"/>
                </a:lnTo>
                <a:lnTo>
                  <a:pt x="9798840" y="4432494"/>
                </a:lnTo>
                <a:lnTo>
                  <a:pt x="0" y="4432494"/>
                </a:lnTo>
                <a:lnTo>
                  <a:pt x="0" y="0"/>
                </a:lnTo>
                <a:close/>
              </a:path>
            </a:pathLst>
          </a:custGeom>
          <a:blipFill>
            <a:blip r:embed="rId4"/>
            <a:stretch>
              <a:fillRect t="-9408" b="-14942"/>
            </a:stretch>
          </a:blipFill>
        </p:spPr>
        <p:txBody>
          <a:bodyPr/>
          <a:lstStyle/>
          <a:p>
            <a:endParaRPr lang="en-US"/>
          </a:p>
        </p:txBody>
      </p:sp>
      <p:sp>
        <p:nvSpPr>
          <p:cNvPr id="4" name="TextBox 4"/>
          <p:cNvSpPr txBox="1"/>
          <p:nvPr/>
        </p:nvSpPr>
        <p:spPr>
          <a:xfrm>
            <a:off x="0" y="1760048"/>
            <a:ext cx="6315360" cy="1042670"/>
          </a:xfrm>
          <a:prstGeom prst="rect">
            <a:avLst/>
          </a:prstGeom>
        </p:spPr>
        <p:txBody>
          <a:bodyPr lIns="0" tIns="0" rIns="0" bIns="0" rtlCol="0" anchor="t">
            <a:spAutoFit/>
          </a:bodyPr>
          <a:lstStyle/>
          <a:p>
            <a:pPr algn="ctr">
              <a:lnSpc>
                <a:spcPts val="4165"/>
              </a:lnSpc>
            </a:pPr>
            <a:r>
              <a:rPr lang="en-US" sz="3500" b="1">
                <a:solidFill>
                  <a:srgbClr val="000000"/>
                </a:solidFill>
                <a:latin typeface="Open Sans Bold"/>
                <a:ea typeface="Open Sans Bold"/>
                <a:cs typeface="Open Sans Bold"/>
                <a:sym typeface="Open Sans Bold"/>
              </a:rPr>
              <a:t> Administration and Logistics Facility</a:t>
            </a:r>
          </a:p>
        </p:txBody>
      </p:sp>
      <p:sp>
        <p:nvSpPr>
          <p:cNvPr id="5" name="TextBox 5"/>
          <p:cNvSpPr txBox="1"/>
          <p:nvPr/>
        </p:nvSpPr>
        <p:spPr>
          <a:xfrm>
            <a:off x="696742" y="7161640"/>
            <a:ext cx="16562558" cy="2274887"/>
          </a:xfrm>
          <a:prstGeom prst="rect">
            <a:avLst/>
          </a:prstGeom>
        </p:spPr>
        <p:txBody>
          <a:bodyPr lIns="0" tIns="0" rIns="0" bIns="0" rtlCol="0" anchor="t">
            <a:spAutoFit/>
          </a:bodyPr>
          <a:lstStyle/>
          <a:p>
            <a:pPr algn="ctr">
              <a:lnSpc>
                <a:spcPts val="3552"/>
              </a:lnSpc>
            </a:pPr>
            <a:r>
              <a:rPr lang="en-US" sz="2450" dirty="0">
                <a:solidFill>
                  <a:srgbClr val="000000"/>
                </a:solidFill>
                <a:latin typeface="Optima"/>
                <a:ea typeface="Optima"/>
                <a:cs typeface="Optima"/>
                <a:sym typeface="Optima"/>
              </a:rPr>
              <a:t> This facility will centralize administrative offices, training staff, and logistics warehousing to ensure strong collaboration in emergency planning as we continue to expand. By providing our first responders with modern technology and a dedicated operational support center for leadership, we are honoring our commitment to a safer Canyon Lake. We extend our sincere gratitude to our citizens for their steadfast support and to our project partners—Frontera Construction, Martinez Architects, and Rosborough Project Management—for helping turn this long-term vision into a reality.</a:t>
            </a:r>
          </a:p>
        </p:txBody>
      </p:sp>
      <p:sp>
        <p:nvSpPr>
          <p:cNvPr id="6" name="TextBox 6"/>
          <p:cNvSpPr txBox="1"/>
          <p:nvPr/>
        </p:nvSpPr>
        <p:spPr>
          <a:xfrm>
            <a:off x="367962" y="3060120"/>
            <a:ext cx="5679181" cy="3170237"/>
          </a:xfrm>
          <a:prstGeom prst="rect">
            <a:avLst/>
          </a:prstGeom>
        </p:spPr>
        <p:txBody>
          <a:bodyPr lIns="0" tIns="0" rIns="0" bIns="0" rtlCol="0" anchor="t">
            <a:spAutoFit/>
          </a:bodyPr>
          <a:lstStyle/>
          <a:p>
            <a:pPr algn="ctr">
              <a:lnSpc>
                <a:spcPts val="3552"/>
              </a:lnSpc>
              <a:spcBef>
                <a:spcPct val="0"/>
              </a:spcBef>
            </a:pPr>
            <a:r>
              <a:rPr lang="en-US" sz="2450" dirty="0">
                <a:solidFill>
                  <a:srgbClr val="000000"/>
                </a:solidFill>
                <a:latin typeface="Optima"/>
                <a:ea typeface="Optima"/>
                <a:cs typeface="Optima"/>
                <a:sym typeface="Optima"/>
              </a:rPr>
              <a:t>Sitework has commenced on the new Administration and Logistics Facility, a strategically developed hub designed to accommodate department growth, and financed through years of conservative financial management and stewardship of ESD No. 3 Commissioners.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760086" y="10037198"/>
            <a:ext cx="11029591" cy="249802"/>
            <a:chOff x="0" y="0"/>
            <a:chExt cx="2904913" cy="65792"/>
          </a:xfrm>
        </p:grpSpPr>
        <p:sp>
          <p:nvSpPr>
            <p:cNvPr id="3" name="Freeform 3"/>
            <p:cNvSpPr/>
            <p:nvPr/>
          </p:nvSpPr>
          <p:spPr>
            <a:xfrm>
              <a:off x="0" y="0"/>
              <a:ext cx="2904913" cy="65792"/>
            </a:xfrm>
            <a:custGeom>
              <a:avLst/>
              <a:gdLst/>
              <a:ahLst/>
              <a:cxnLst/>
              <a:rect l="l" t="t" r="r" b="b"/>
              <a:pathLst>
                <a:path w="2904913" h="65792">
                  <a:moveTo>
                    <a:pt x="0" y="0"/>
                  </a:moveTo>
                  <a:lnTo>
                    <a:pt x="2904913" y="0"/>
                  </a:lnTo>
                  <a:lnTo>
                    <a:pt x="2904913" y="65792"/>
                  </a:lnTo>
                  <a:lnTo>
                    <a:pt x="0" y="65792"/>
                  </a:lnTo>
                  <a:close/>
                </a:path>
              </a:pathLst>
            </a:custGeom>
            <a:solidFill>
              <a:srgbClr val="FFFFFF"/>
            </a:solidFill>
          </p:spPr>
          <p:txBody>
            <a:bodyPr/>
            <a:lstStyle/>
            <a:p>
              <a:endParaRPr lang="en-US"/>
            </a:p>
          </p:txBody>
        </p:sp>
        <p:sp>
          <p:nvSpPr>
            <p:cNvPr id="4" name="TextBox 4"/>
            <p:cNvSpPr txBox="1"/>
            <p:nvPr/>
          </p:nvSpPr>
          <p:spPr>
            <a:xfrm>
              <a:off x="0" y="-57150"/>
              <a:ext cx="2904913" cy="122942"/>
            </a:xfrm>
            <a:prstGeom prst="rect">
              <a:avLst/>
            </a:prstGeom>
          </p:spPr>
          <p:txBody>
            <a:bodyPr lIns="50800" tIns="50800" rIns="50800" bIns="50800" rtlCol="0" anchor="ctr"/>
            <a:lstStyle/>
            <a:p>
              <a:pPr algn="ctr">
                <a:lnSpc>
                  <a:spcPts val="3018"/>
                </a:lnSpc>
              </a:pPr>
              <a:endParaRPr/>
            </a:p>
          </p:txBody>
        </p:sp>
      </p:grpSp>
      <p:sp>
        <p:nvSpPr>
          <p:cNvPr id="5" name="Freeform 5"/>
          <p:cNvSpPr/>
          <p:nvPr/>
        </p:nvSpPr>
        <p:spPr>
          <a:xfrm rot="-135774">
            <a:off x="4068306" y="353136"/>
            <a:ext cx="3099405" cy="4593125"/>
          </a:xfrm>
          <a:custGeom>
            <a:avLst/>
            <a:gdLst/>
            <a:ahLst/>
            <a:cxnLst/>
            <a:rect l="l" t="t" r="r" b="b"/>
            <a:pathLst>
              <a:path w="3099405" h="4593125">
                <a:moveTo>
                  <a:pt x="176938" y="0"/>
                </a:moveTo>
                <a:lnTo>
                  <a:pt x="3099405" y="115484"/>
                </a:lnTo>
                <a:lnTo>
                  <a:pt x="2922467" y="4593125"/>
                </a:lnTo>
                <a:lnTo>
                  <a:pt x="0" y="4477642"/>
                </a:lnTo>
                <a:lnTo>
                  <a:pt x="176938" y="0"/>
                </a:lnTo>
                <a:close/>
              </a:path>
            </a:pathLst>
          </a:custGeom>
          <a:blipFill>
            <a:blip r:embed="rId2"/>
            <a:stretch>
              <a:fillRect l="-122" t="-10279" r="-22856"/>
            </a:stretch>
          </a:blipFill>
        </p:spPr>
        <p:txBody>
          <a:bodyPr/>
          <a:lstStyle/>
          <a:p>
            <a:endParaRPr lang="en-US"/>
          </a:p>
        </p:txBody>
      </p:sp>
      <p:sp>
        <p:nvSpPr>
          <p:cNvPr id="6" name="Freeform 6"/>
          <p:cNvSpPr/>
          <p:nvPr/>
        </p:nvSpPr>
        <p:spPr>
          <a:xfrm>
            <a:off x="326526" y="5143500"/>
            <a:ext cx="6036192" cy="4796067"/>
          </a:xfrm>
          <a:custGeom>
            <a:avLst/>
            <a:gdLst/>
            <a:ahLst/>
            <a:cxnLst/>
            <a:rect l="l" t="t" r="r" b="b"/>
            <a:pathLst>
              <a:path w="6036192" h="4796067">
                <a:moveTo>
                  <a:pt x="0" y="0"/>
                </a:moveTo>
                <a:lnTo>
                  <a:pt x="6036192" y="0"/>
                </a:lnTo>
                <a:lnTo>
                  <a:pt x="6036192" y="4796067"/>
                </a:lnTo>
                <a:lnTo>
                  <a:pt x="0" y="4796067"/>
                </a:lnTo>
                <a:lnTo>
                  <a:pt x="0" y="0"/>
                </a:lnTo>
                <a:close/>
              </a:path>
            </a:pathLst>
          </a:custGeom>
          <a:blipFill>
            <a:blip r:embed="rId3"/>
            <a:stretch>
              <a:fillRect l="-10692" t="-4485"/>
            </a:stretch>
          </a:blipFill>
        </p:spPr>
        <p:txBody>
          <a:bodyPr/>
          <a:lstStyle/>
          <a:p>
            <a:endParaRPr lang="en-US"/>
          </a:p>
        </p:txBody>
      </p:sp>
      <p:sp>
        <p:nvSpPr>
          <p:cNvPr id="7" name="Freeform 7"/>
          <p:cNvSpPr/>
          <p:nvPr/>
        </p:nvSpPr>
        <p:spPr>
          <a:xfrm>
            <a:off x="6656961" y="5143500"/>
            <a:ext cx="4206250" cy="4794317"/>
          </a:xfrm>
          <a:custGeom>
            <a:avLst/>
            <a:gdLst/>
            <a:ahLst/>
            <a:cxnLst/>
            <a:rect l="l" t="t" r="r" b="b"/>
            <a:pathLst>
              <a:path w="4206250" h="4794317">
                <a:moveTo>
                  <a:pt x="0" y="0"/>
                </a:moveTo>
                <a:lnTo>
                  <a:pt x="4206250" y="0"/>
                </a:lnTo>
                <a:lnTo>
                  <a:pt x="4206250" y="4794317"/>
                </a:lnTo>
                <a:lnTo>
                  <a:pt x="0" y="4794317"/>
                </a:lnTo>
                <a:lnTo>
                  <a:pt x="0" y="0"/>
                </a:lnTo>
                <a:close/>
              </a:path>
            </a:pathLst>
          </a:custGeom>
          <a:blipFill>
            <a:blip r:embed="rId4"/>
            <a:stretch>
              <a:fillRect t="-16978"/>
            </a:stretch>
          </a:blipFill>
        </p:spPr>
        <p:txBody>
          <a:bodyPr/>
          <a:lstStyle/>
          <a:p>
            <a:endParaRPr lang="en-US"/>
          </a:p>
        </p:txBody>
      </p:sp>
      <p:sp>
        <p:nvSpPr>
          <p:cNvPr id="8" name="Freeform 8"/>
          <p:cNvSpPr/>
          <p:nvPr/>
        </p:nvSpPr>
        <p:spPr>
          <a:xfrm>
            <a:off x="326526" y="400603"/>
            <a:ext cx="3624418" cy="4489664"/>
          </a:xfrm>
          <a:custGeom>
            <a:avLst/>
            <a:gdLst/>
            <a:ahLst/>
            <a:cxnLst/>
            <a:rect l="l" t="t" r="r" b="b"/>
            <a:pathLst>
              <a:path w="3624418" h="4489664">
                <a:moveTo>
                  <a:pt x="0" y="0"/>
                </a:moveTo>
                <a:lnTo>
                  <a:pt x="3624418" y="0"/>
                </a:lnTo>
                <a:lnTo>
                  <a:pt x="3624418" y="4489664"/>
                </a:lnTo>
                <a:lnTo>
                  <a:pt x="0" y="4489664"/>
                </a:lnTo>
                <a:lnTo>
                  <a:pt x="0" y="0"/>
                </a:lnTo>
                <a:close/>
              </a:path>
            </a:pathLst>
          </a:custGeom>
          <a:blipFill>
            <a:blip r:embed="rId5"/>
            <a:stretch>
              <a:fillRect t="-11810" r="-16141" b="-12786"/>
            </a:stretch>
          </a:blipFill>
        </p:spPr>
        <p:txBody>
          <a:bodyPr/>
          <a:lstStyle/>
          <a:p>
            <a:endParaRPr lang="en-US"/>
          </a:p>
        </p:txBody>
      </p:sp>
      <p:sp>
        <p:nvSpPr>
          <p:cNvPr id="9" name="Freeform 9"/>
          <p:cNvSpPr/>
          <p:nvPr/>
        </p:nvSpPr>
        <p:spPr>
          <a:xfrm rot="112580">
            <a:off x="7214455" y="225678"/>
            <a:ext cx="10899621" cy="4839514"/>
          </a:xfrm>
          <a:custGeom>
            <a:avLst/>
            <a:gdLst/>
            <a:ahLst/>
            <a:cxnLst/>
            <a:rect l="l" t="t" r="r" b="b"/>
            <a:pathLst>
              <a:path w="10899621" h="4839514">
                <a:moveTo>
                  <a:pt x="0" y="352257"/>
                </a:moveTo>
                <a:lnTo>
                  <a:pt x="10752617" y="0"/>
                </a:lnTo>
                <a:lnTo>
                  <a:pt x="10899621" y="4487256"/>
                </a:lnTo>
                <a:lnTo>
                  <a:pt x="147003" y="4839514"/>
                </a:lnTo>
                <a:lnTo>
                  <a:pt x="0" y="352257"/>
                </a:lnTo>
                <a:close/>
              </a:path>
            </a:pathLst>
          </a:custGeom>
          <a:blipFill>
            <a:blip r:embed="rId6"/>
            <a:stretch>
              <a:fillRect l="-2482" t="-24084" r="-11401" b="-20192"/>
            </a:stretch>
          </a:blipFill>
        </p:spPr>
        <p:txBody>
          <a:bodyPr/>
          <a:lstStyle/>
          <a:p>
            <a:endParaRPr lang="en-US"/>
          </a:p>
        </p:txBody>
      </p:sp>
      <p:sp>
        <p:nvSpPr>
          <p:cNvPr id="10" name="Freeform 10"/>
          <p:cNvSpPr/>
          <p:nvPr/>
        </p:nvSpPr>
        <p:spPr>
          <a:xfrm>
            <a:off x="11110861" y="5094741"/>
            <a:ext cx="6884972" cy="4843076"/>
          </a:xfrm>
          <a:custGeom>
            <a:avLst/>
            <a:gdLst/>
            <a:ahLst/>
            <a:cxnLst/>
            <a:rect l="l" t="t" r="r" b="b"/>
            <a:pathLst>
              <a:path w="6884972" h="4843076">
                <a:moveTo>
                  <a:pt x="0" y="0"/>
                </a:moveTo>
                <a:lnTo>
                  <a:pt x="6884972" y="0"/>
                </a:lnTo>
                <a:lnTo>
                  <a:pt x="6884972" y="4843076"/>
                </a:lnTo>
                <a:lnTo>
                  <a:pt x="0" y="4843076"/>
                </a:lnTo>
                <a:lnTo>
                  <a:pt x="0" y="0"/>
                </a:lnTo>
                <a:close/>
              </a:path>
            </a:pathLst>
          </a:custGeom>
          <a:blipFill>
            <a:blip r:embed="rId7"/>
            <a:stretch>
              <a:fillRect t="-59697" b="-29850"/>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42892" y="238206"/>
            <a:ext cx="4034908" cy="707903"/>
            <a:chOff x="0" y="0"/>
            <a:chExt cx="1375248" cy="241280"/>
          </a:xfrm>
        </p:grpSpPr>
        <p:sp>
          <p:nvSpPr>
            <p:cNvPr id="3" name="Freeform 3"/>
            <p:cNvSpPr/>
            <p:nvPr/>
          </p:nvSpPr>
          <p:spPr>
            <a:xfrm>
              <a:off x="0" y="0"/>
              <a:ext cx="1375248" cy="241280"/>
            </a:xfrm>
            <a:custGeom>
              <a:avLst/>
              <a:gdLst/>
              <a:ahLst/>
              <a:cxnLst/>
              <a:rect l="l" t="t" r="r" b="b"/>
              <a:pathLst>
                <a:path w="1375248" h="241280">
                  <a:moveTo>
                    <a:pt x="0" y="0"/>
                  </a:moveTo>
                  <a:lnTo>
                    <a:pt x="1375248" y="0"/>
                  </a:lnTo>
                  <a:lnTo>
                    <a:pt x="1375248" y="241280"/>
                  </a:lnTo>
                  <a:lnTo>
                    <a:pt x="0" y="241280"/>
                  </a:lnTo>
                  <a:close/>
                </a:path>
              </a:pathLst>
            </a:custGeom>
            <a:solidFill>
              <a:srgbClr val="FFFFFF"/>
            </a:solidFill>
          </p:spPr>
          <p:txBody>
            <a:bodyPr/>
            <a:lstStyle/>
            <a:p>
              <a:endParaRPr lang="en-US"/>
            </a:p>
          </p:txBody>
        </p:sp>
        <p:sp>
          <p:nvSpPr>
            <p:cNvPr id="4" name="TextBox 4"/>
            <p:cNvSpPr txBox="1"/>
            <p:nvPr/>
          </p:nvSpPr>
          <p:spPr>
            <a:xfrm>
              <a:off x="0" y="9525"/>
              <a:ext cx="1375248" cy="231755"/>
            </a:xfrm>
            <a:prstGeom prst="rect">
              <a:avLst/>
            </a:prstGeom>
          </p:spPr>
          <p:txBody>
            <a:bodyPr lIns="51955" tIns="51955" rIns="51955" bIns="51955" rtlCol="0" anchor="ctr"/>
            <a:lstStyle/>
            <a:p>
              <a:pPr algn="ctr">
                <a:lnSpc>
                  <a:spcPts val="1385"/>
                </a:lnSpc>
              </a:pPr>
              <a:endParaRPr/>
            </a:p>
          </p:txBody>
        </p:sp>
      </p:grpSp>
      <p:sp>
        <p:nvSpPr>
          <p:cNvPr id="5" name="Freeform 5"/>
          <p:cNvSpPr/>
          <p:nvPr/>
        </p:nvSpPr>
        <p:spPr>
          <a:xfrm>
            <a:off x="615386" y="1415101"/>
            <a:ext cx="5652735" cy="7456799"/>
          </a:xfrm>
          <a:custGeom>
            <a:avLst/>
            <a:gdLst/>
            <a:ahLst/>
            <a:cxnLst/>
            <a:rect l="l" t="t" r="r" b="b"/>
            <a:pathLst>
              <a:path w="5652735" h="7456799">
                <a:moveTo>
                  <a:pt x="0" y="0"/>
                </a:moveTo>
                <a:lnTo>
                  <a:pt x="5652734" y="0"/>
                </a:lnTo>
                <a:lnTo>
                  <a:pt x="5652734" y="7456798"/>
                </a:lnTo>
                <a:lnTo>
                  <a:pt x="0" y="7456798"/>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6884330" y="2951765"/>
            <a:ext cx="11403670" cy="4383470"/>
            <a:chOff x="0" y="0"/>
            <a:chExt cx="2766088" cy="1026836"/>
          </a:xfrm>
        </p:grpSpPr>
        <p:sp>
          <p:nvSpPr>
            <p:cNvPr id="7" name="Freeform 7"/>
            <p:cNvSpPr/>
            <p:nvPr/>
          </p:nvSpPr>
          <p:spPr>
            <a:xfrm>
              <a:off x="0" y="0"/>
              <a:ext cx="2766088" cy="1026836"/>
            </a:xfrm>
            <a:custGeom>
              <a:avLst/>
              <a:gdLst/>
              <a:ahLst/>
              <a:cxnLst/>
              <a:rect l="l" t="t" r="r" b="b"/>
              <a:pathLst>
                <a:path w="2766088" h="1026836">
                  <a:moveTo>
                    <a:pt x="0" y="0"/>
                  </a:moveTo>
                  <a:lnTo>
                    <a:pt x="2766088" y="0"/>
                  </a:lnTo>
                  <a:lnTo>
                    <a:pt x="2766088" y="1026836"/>
                  </a:lnTo>
                  <a:lnTo>
                    <a:pt x="0" y="1026836"/>
                  </a:lnTo>
                  <a:close/>
                </a:path>
              </a:pathLst>
            </a:custGeom>
            <a:solidFill>
              <a:srgbClr val="FDEA0A"/>
            </a:solidFill>
          </p:spPr>
          <p:txBody>
            <a:bodyPr/>
            <a:lstStyle/>
            <a:p>
              <a:endParaRPr lang="en-US"/>
            </a:p>
          </p:txBody>
        </p:sp>
        <p:sp>
          <p:nvSpPr>
            <p:cNvPr id="8" name="TextBox 8"/>
            <p:cNvSpPr txBox="1"/>
            <p:nvPr/>
          </p:nvSpPr>
          <p:spPr>
            <a:xfrm>
              <a:off x="0" y="-38100"/>
              <a:ext cx="2766088" cy="1064936"/>
            </a:xfrm>
            <a:prstGeom prst="rect">
              <a:avLst/>
            </a:prstGeom>
          </p:spPr>
          <p:txBody>
            <a:bodyPr lIns="51955" tIns="51955" rIns="51955" bIns="51955" rtlCol="0" anchor="ctr"/>
            <a:lstStyle/>
            <a:p>
              <a:pPr algn="ctr">
                <a:lnSpc>
                  <a:spcPts val="2076"/>
                </a:lnSpc>
              </a:pPr>
              <a:endParaRPr/>
            </a:p>
          </p:txBody>
        </p:sp>
      </p:grpSp>
      <p:sp>
        <p:nvSpPr>
          <p:cNvPr id="9" name="Freeform 9"/>
          <p:cNvSpPr/>
          <p:nvPr/>
        </p:nvSpPr>
        <p:spPr>
          <a:xfrm>
            <a:off x="13759773" y="4427119"/>
            <a:ext cx="716381" cy="716381"/>
          </a:xfrm>
          <a:custGeom>
            <a:avLst/>
            <a:gdLst/>
            <a:ahLst/>
            <a:cxnLst/>
            <a:rect l="l" t="t" r="r" b="b"/>
            <a:pathLst>
              <a:path w="716381" h="716381">
                <a:moveTo>
                  <a:pt x="0" y="0"/>
                </a:moveTo>
                <a:lnTo>
                  <a:pt x="716381" y="0"/>
                </a:lnTo>
                <a:lnTo>
                  <a:pt x="716381" y="716381"/>
                </a:lnTo>
                <a:lnTo>
                  <a:pt x="0" y="716381"/>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929702" y="3544849"/>
            <a:ext cx="6897744" cy="586420"/>
          </a:xfrm>
          <a:prstGeom prst="rect">
            <a:avLst/>
          </a:prstGeom>
        </p:spPr>
        <p:txBody>
          <a:bodyPr lIns="0" tIns="0" rIns="0" bIns="0" rtlCol="0" anchor="t">
            <a:spAutoFit/>
          </a:bodyPr>
          <a:lstStyle/>
          <a:p>
            <a:pPr marL="0" lvl="0" indent="0" algn="l">
              <a:lnSpc>
                <a:spcPts val="4583"/>
              </a:lnSpc>
              <a:spcBef>
                <a:spcPct val="0"/>
              </a:spcBef>
            </a:pPr>
            <a:r>
              <a:rPr lang="en-US" sz="4166" b="1">
                <a:solidFill>
                  <a:srgbClr val="000001"/>
                </a:solidFill>
                <a:latin typeface="Open Sans Bold"/>
                <a:ea typeface="Open Sans Bold"/>
                <a:cs typeface="Open Sans Bold"/>
                <a:sym typeface="Open Sans Bold"/>
              </a:rPr>
              <a:t>CONTACT US</a:t>
            </a:r>
          </a:p>
        </p:txBody>
      </p:sp>
      <p:sp>
        <p:nvSpPr>
          <p:cNvPr id="11" name="TextBox 11"/>
          <p:cNvSpPr txBox="1"/>
          <p:nvPr/>
        </p:nvSpPr>
        <p:spPr>
          <a:xfrm>
            <a:off x="13419600" y="3544849"/>
            <a:ext cx="6897744" cy="586420"/>
          </a:xfrm>
          <a:prstGeom prst="rect">
            <a:avLst/>
          </a:prstGeom>
        </p:spPr>
        <p:txBody>
          <a:bodyPr lIns="0" tIns="0" rIns="0" bIns="0" rtlCol="0" anchor="t">
            <a:spAutoFit/>
          </a:bodyPr>
          <a:lstStyle/>
          <a:p>
            <a:pPr marL="0" lvl="0" indent="0" algn="l">
              <a:lnSpc>
                <a:spcPts val="4583"/>
              </a:lnSpc>
              <a:spcBef>
                <a:spcPct val="0"/>
              </a:spcBef>
            </a:pPr>
            <a:r>
              <a:rPr lang="en-US" sz="4166" b="1">
                <a:solidFill>
                  <a:srgbClr val="000001"/>
                </a:solidFill>
                <a:latin typeface="Open Sans Bold"/>
                <a:ea typeface="Open Sans Bold"/>
                <a:cs typeface="Open Sans Bold"/>
                <a:sym typeface="Open Sans Bold"/>
              </a:rPr>
              <a:t>LIKE &amp; FOLLOW</a:t>
            </a:r>
          </a:p>
        </p:txBody>
      </p:sp>
      <p:sp>
        <p:nvSpPr>
          <p:cNvPr id="12" name="TextBox 12"/>
          <p:cNvSpPr txBox="1"/>
          <p:nvPr/>
        </p:nvSpPr>
        <p:spPr>
          <a:xfrm>
            <a:off x="7929702" y="4340949"/>
            <a:ext cx="3973705" cy="1379537"/>
          </a:xfrm>
          <a:prstGeom prst="rect">
            <a:avLst/>
          </a:prstGeom>
        </p:spPr>
        <p:txBody>
          <a:bodyPr lIns="0" tIns="0" rIns="0" bIns="0" rtlCol="0" anchor="t">
            <a:spAutoFit/>
          </a:bodyPr>
          <a:lstStyle/>
          <a:p>
            <a:pPr algn="just">
              <a:lnSpc>
                <a:spcPts val="3552"/>
              </a:lnSpc>
            </a:pPr>
            <a:r>
              <a:rPr lang="en-US" sz="2450">
                <a:solidFill>
                  <a:srgbClr val="000001"/>
                </a:solidFill>
                <a:latin typeface="Optima"/>
                <a:ea typeface="Optima"/>
                <a:cs typeface="Optima"/>
                <a:sym typeface="Optima"/>
              </a:rPr>
              <a:t>1074 Scissortail</a:t>
            </a:r>
          </a:p>
          <a:p>
            <a:pPr algn="just">
              <a:lnSpc>
                <a:spcPts val="3552"/>
              </a:lnSpc>
            </a:pPr>
            <a:r>
              <a:rPr lang="en-US" sz="2450">
                <a:solidFill>
                  <a:srgbClr val="000001"/>
                </a:solidFill>
                <a:latin typeface="Optima"/>
                <a:ea typeface="Optima"/>
                <a:cs typeface="Optima"/>
                <a:sym typeface="Optima"/>
              </a:rPr>
              <a:t>Canyon Lake, TX 78133</a:t>
            </a:r>
          </a:p>
          <a:p>
            <a:pPr algn="just">
              <a:lnSpc>
                <a:spcPts val="3552"/>
              </a:lnSpc>
            </a:pPr>
            <a:r>
              <a:rPr lang="en-US" sz="2450">
                <a:solidFill>
                  <a:srgbClr val="000001"/>
                </a:solidFill>
                <a:latin typeface="Optima"/>
                <a:ea typeface="Optima"/>
                <a:cs typeface="Optima"/>
                <a:sym typeface="Optima"/>
              </a:rPr>
              <a:t>830-907-2922</a:t>
            </a:r>
          </a:p>
        </p:txBody>
      </p:sp>
      <p:sp>
        <p:nvSpPr>
          <p:cNvPr id="13" name="TextBox 13"/>
          <p:cNvSpPr txBox="1"/>
          <p:nvPr/>
        </p:nvSpPr>
        <p:spPr>
          <a:xfrm>
            <a:off x="7929702" y="5844139"/>
            <a:ext cx="5830072" cy="931862"/>
          </a:xfrm>
          <a:prstGeom prst="rect">
            <a:avLst/>
          </a:prstGeom>
        </p:spPr>
        <p:txBody>
          <a:bodyPr lIns="0" tIns="0" rIns="0" bIns="0" rtlCol="0" anchor="t">
            <a:spAutoFit/>
          </a:bodyPr>
          <a:lstStyle/>
          <a:p>
            <a:pPr algn="just">
              <a:lnSpc>
                <a:spcPts val="3552"/>
              </a:lnSpc>
            </a:pPr>
            <a:r>
              <a:rPr lang="en-US" sz="2450">
                <a:solidFill>
                  <a:srgbClr val="000001"/>
                </a:solidFill>
                <a:latin typeface="Optima"/>
                <a:ea typeface="Optima"/>
                <a:cs typeface="Optima"/>
                <a:sym typeface="Optima"/>
              </a:rPr>
              <a:t>Website: www.canyonlakefire-ems.org</a:t>
            </a:r>
          </a:p>
          <a:p>
            <a:pPr algn="just">
              <a:lnSpc>
                <a:spcPts val="3552"/>
              </a:lnSpc>
            </a:pPr>
            <a:r>
              <a:rPr lang="en-US" sz="2450">
                <a:solidFill>
                  <a:srgbClr val="000001"/>
                </a:solidFill>
                <a:latin typeface="Optima"/>
                <a:ea typeface="Optima"/>
                <a:cs typeface="Optima"/>
                <a:sym typeface="Optima"/>
              </a:rPr>
              <a:t>Email Us: info@canyonlakefire-ems.org</a:t>
            </a:r>
          </a:p>
        </p:txBody>
      </p:sp>
      <p:sp>
        <p:nvSpPr>
          <p:cNvPr id="14" name="TextBox 14"/>
          <p:cNvSpPr txBox="1"/>
          <p:nvPr/>
        </p:nvSpPr>
        <p:spPr>
          <a:xfrm>
            <a:off x="14634279" y="4565369"/>
            <a:ext cx="3090310" cy="484187"/>
          </a:xfrm>
          <a:prstGeom prst="rect">
            <a:avLst/>
          </a:prstGeom>
        </p:spPr>
        <p:txBody>
          <a:bodyPr lIns="0" tIns="0" rIns="0" bIns="0" rtlCol="0" anchor="t">
            <a:spAutoFit/>
          </a:bodyPr>
          <a:lstStyle/>
          <a:p>
            <a:pPr algn="just">
              <a:lnSpc>
                <a:spcPts val="3552"/>
              </a:lnSpc>
            </a:pPr>
            <a:r>
              <a:rPr lang="en-US" sz="2450">
                <a:solidFill>
                  <a:srgbClr val="000001"/>
                </a:solidFill>
                <a:latin typeface="Optima"/>
                <a:ea typeface="Optima"/>
                <a:cs typeface="Optima"/>
                <a:sym typeface="Optima"/>
              </a:rPr>
              <a:t>facebook.com/ccesd3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41647" y="210499"/>
            <a:ext cx="10594824" cy="10018401"/>
          </a:xfrm>
          <a:custGeom>
            <a:avLst/>
            <a:gdLst/>
            <a:ahLst/>
            <a:cxnLst/>
            <a:rect l="l" t="t" r="r" b="b"/>
            <a:pathLst>
              <a:path w="10594824" h="10018401">
                <a:moveTo>
                  <a:pt x="0" y="0"/>
                </a:moveTo>
                <a:lnTo>
                  <a:pt x="10594824" y="0"/>
                </a:lnTo>
                <a:lnTo>
                  <a:pt x="10594824" y="10018402"/>
                </a:lnTo>
                <a:lnTo>
                  <a:pt x="0" y="10018402"/>
                </a:lnTo>
                <a:lnTo>
                  <a:pt x="0" y="0"/>
                </a:lnTo>
                <a:close/>
              </a:path>
            </a:pathLst>
          </a:custGeom>
          <a:blipFill>
            <a:blip r:embed="rId2"/>
            <a:stretch>
              <a:fillRect t="-36897"/>
            </a:stretch>
          </a:blipFill>
        </p:spPr>
        <p:txBody>
          <a:bodyPr/>
          <a:lstStyle/>
          <a:p>
            <a:endParaRPr lang="en-US"/>
          </a:p>
        </p:txBody>
      </p:sp>
      <p:grpSp>
        <p:nvGrpSpPr>
          <p:cNvPr id="3" name="Group 3"/>
          <p:cNvGrpSpPr/>
          <p:nvPr/>
        </p:nvGrpSpPr>
        <p:grpSpPr>
          <a:xfrm>
            <a:off x="12212050" y="636055"/>
            <a:ext cx="6075950" cy="1065993"/>
            <a:chOff x="0" y="0"/>
            <a:chExt cx="1375248" cy="241280"/>
          </a:xfrm>
        </p:grpSpPr>
        <p:sp>
          <p:nvSpPr>
            <p:cNvPr id="4" name="Freeform 4"/>
            <p:cNvSpPr/>
            <p:nvPr/>
          </p:nvSpPr>
          <p:spPr>
            <a:xfrm>
              <a:off x="0" y="0"/>
              <a:ext cx="1375248" cy="241280"/>
            </a:xfrm>
            <a:custGeom>
              <a:avLst/>
              <a:gdLst/>
              <a:ahLst/>
              <a:cxnLst/>
              <a:rect l="l" t="t" r="r" b="b"/>
              <a:pathLst>
                <a:path w="1375248" h="241280">
                  <a:moveTo>
                    <a:pt x="0" y="0"/>
                  </a:moveTo>
                  <a:lnTo>
                    <a:pt x="1375248" y="0"/>
                  </a:lnTo>
                  <a:lnTo>
                    <a:pt x="1375248" y="241280"/>
                  </a:lnTo>
                  <a:lnTo>
                    <a:pt x="0" y="241280"/>
                  </a:lnTo>
                  <a:close/>
                </a:path>
              </a:pathLst>
            </a:custGeom>
            <a:solidFill>
              <a:srgbClr val="FFFFFF"/>
            </a:solidFill>
          </p:spPr>
          <p:txBody>
            <a:bodyPr/>
            <a:lstStyle/>
            <a:p>
              <a:endParaRPr lang="en-US"/>
            </a:p>
          </p:txBody>
        </p:sp>
        <p:sp>
          <p:nvSpPr>
            <p:cNvPr id="5" name="TextBox 5"/>
            <p:cNvSpPr txBox="1"/>
            <p:nvPr/>
          </p:nvSpPr>
          <p:spPr>
            <a:xfrm>
              <a:off x="0" y="9525"/>
              <a:ext cx="1375248" cy="231755"/>
            </a:xfrm>
            <a:prstGeom prst="rect">
              <a:avLst/>
            </a:prstGeom>
          </p:spPr>
          <p:txBody>
            <a:bodyPr lIns="78236" tIns="78236" rIns="78236" bIns="78236" rtlCol="0" anchor="ctr"/>
            <a:lstStyle/>
            <a:p>
              <a:pPr algn="ctr">
                <a:lnSpc>
                  <a:spcPts val="2086"/>
                </a:lnSpc>
              </a:pPr>
              <a:endParaRPr/>
            </a:p>
          </p:txBody>
        </p:sp>
      </p:grpSp>
      <p:sp>
        <p:nvSpPr>
          <p:cNvPr id="6" name="Freeform 6"/>
          <p:cNvSpPr/>
          <p:nvPr/>
        </p:nvSpPr>
        <p:spPr>
          <a:xfrm>
            <a:off x="413466" y="3810454"/>
            <a:ext cx="8149175" cy="3677019"/>
          </a:xfrm>
          <a:custGeom>
            <a:avLst/>
            <a:gdLst/>
            <a:ahLst/>
            <a:cxnLst/>
            <a:rect l="l" t="t" r="r" b="b"/>
            <a:pathLst>
              <a:path w="8149175" h="3677019">
                <a:moveTo>
                  <a:pt x="0" y="0"/>
                </a:moveTo>
                <a:lnTo>
                  <a:pt x="8149175" y="0"/>
                </a:lnTo>
                <a:lnTo>
                  <a:pt x="8149175" y="3677019"/>
                </a:lnTo>
                <a:lnTo>
                  <a:pt x="0" y="3677019"/>
                </a:lnTo>
                <a:lnTo>
                  <a:pt x="0" y="0"/>
                </a:lnTo>
                <a:close/>
              </a:path>
            </a:pathLst>
          </a:custGeom>
          <a:blipFill>
            <a:blip r:embed="rId3"/>
            <a:stretch>
              <a:fillRect l="-66864" t="-117642" r="-4020" b="-272615"/>
            </a:stretch>
          </a:blipFill>
        </p:spPr>
        <p:txBody>
          <a:bodyPr/>
          <a:lstStyle/>
          <a:p>
            <a:endParaRPr lang="en-US"/>
          </a:p>
        </p:txBody>
      </p:sp>
      <p:sp>
        <p:nvSpPr>
          <p:cNvPr id="7" name="Freeform 7"/>
          <p:cNvSpPr/>
          <p:nvPr/>
        </p:nvSpPr>
        <p:spPr>
          <a:xfrm>
            <a:off x="413466" y="7437078"/>
            <a:ext cx="7532956" cy="2601691"/>
          </a:xfrm>
          <a:custGeom>
            <a:avLst/>
            <a:gdLst/>
            <a:ahLst/>
            <a:cxnLst/>
            <a:rect l="l" t="t" r="r" b="b"/>
            <a:pathLst>
              <a:path w="7532956" h="2601691">
                <a:moveTo>
                  <a:pt x="0" y="0"/>
                </a:moveTo>
                <a:lnTo>
                  <a:pt x="7532956" y="0"/>
                </a:lnTo>
                <a:lnTo>
                  <a:pt x="7532956" y="2601691"/>
                </a:lnTo>
                <a:lnTo>
                  <a:pt x="0" y="2601691"/>
                </a:lnTo>
                <a:lnTo>
                  <a:pt x="0" y="0"/>
                </a:lnTo>
                <a:close/>
              </a:path>
            </a:pathLst>
          </a:custGeom>
          <a:blipFill>
            <a:blip r:embed="rId3"/>
            <a:stretch>
              <a:fillRect l="-54121" t="-54744" r="-15454" b="-480846"/>
            </a:stretch>
          </a:blipFill>
        </p:spPr>
        <p:txBody>
          <a:bodyPr/>
          <a:lstStyle/>
          <a:p>
            <a:endParaRPr lang="en-US"/>
          </a:p>
        </p:txBody>
      </p:sp>
      <p:sp>
        <p:nvSpPr>
          <p:cNvPr id="8" name="AutoShape 8"/>
          <p:cNvSpPr/>
          <p:nvPr/>
        </p:nvSpPr>
        <p:spPr>
          <a:xfrm flipV="1">
            <a:off x="13598514" y="1673977"/>
            <a:ext cx="4221186" cy="13784"/>
          </a:xfrm>
          <a:prstGeom prst="line">
            <a:avLst/>
          </a:prstGeom>
          <a:ln w="28575" cap="flat">
            <a:solidFill>
              <a:srgbClr val="CBCBCB"/>
            </a:solidFill>
            <a:prstDash val="solid"/>
            <a:headEnd type="none" w="sm" len="sm"/>
            <a:tailEnd type="none" w="sm" len="sm"/>
          </a:ln>
        </p:spPr>
        <p:txBody>
          <a:bodyPr/>
          <a:lstStyle/>
          <a:p>
            <a:endParaRPr lang="en-US"/>
          </a:p>
        </p:txBody>
      </p:sp>
      <p:sp>
        <p:nvSpPr>
          <p:cNvPr id="9" name="TextBox 9"/>
          <p:cNvSpPr txBox="1"/>
          <p:nvPr/>
        </p:nvSpPr>
        <p:spPr>
          <a:xfrm>
            <a:off x="849082" y="-969309"/>
            <a:ext cx="3151244" cy="5375654"/>
          </a:xfrm>
          <a:prstGeom prst="rect">
            <a:avLst/>
          </a:prstGeom>
        </p:spPr>
        <p:txBody>
          <a:bodyPr lIns="0" tIns="0" rIns="0" bIns="0" rtlCol="0" anchor="t">
            <a:spAutoFit/>
          </a:bodyPr>
          <a:lstStyle/>
          <a:p>
            <a:pPr algn="ctr">
              <a:lnSpc>
                <a:spcPts val="44505"/>
              </a:lnSpc>
              <a:spcBef>
                <a:spcPct val="0"/>
              </a:spcBef>
            </a:pPr>
            <a:r>
              <a:rPr lang="en-US" sz="30693" b="1" spc="-2516">
                <a:solidFill>
                  <a:srgbClr val="EC2124"/>
                </a:solidFill>
                <a:latin typeface="Open Sans Bold"/>
                <a:ea typeface="Open Sans Bold"/>
                <a:cs typeface="Open Sans Bold"/>
                <a:sym typeface="Open Sans Bold"/>
              </a:rPr>
              <a:t>6</a:t>
            </a:r>
          </a:p>
        </p:txBody>
      </p:sp>
      <p:sp>
        <p:nvSpPr>
          <p:cNvPr id="10" name="TextBox 10"/>
          <p:cNvSpPr txBox="1"/>
          <p:nvPr/>
        </p:nvSpPr>
        <p:spPr>
          <a:xfrm>
            <a:off x="2893463" y="2010635"/>
            <a:ext cx="3620447" cy="1799819"/>
          </a:xfrm>
          <a:prstGeom prst="rect">
            <a:avLst/>
          </a:prstGeom>
        </p:spPr>
        <p:txBody>
          <a:bodyPr lIns="0" tIns="0" rIns="0" bIns="0" rtlCol="0" anchor="t">
            <a:spAutoFit/>
          </a:bodyPr>
          <a:lstStyle/>
          <a:p>
            <a:pPr algn="ctr">
              <a:lnSpc>
                <a:spcPts val="14800"/>
              </a:lnSpc>
              <a:spcBef>
                <a:spcPct val="0"/>
              </a:spcBef>
            </a:pPr>
            <a:r>
              <a:rPr lang="en-US" sz="10207" b="1" spc="-214">
                <a:solidFill>
                  <a:srgbClr val="313C8F"/>
                </a:solidFill>
                <a:latin typeface="Open Sans Bold"/>
                <a:ea typeface="Open Sans Bold"/>
                <a:cs typeface="Open Sans Bold"/>
                <a:sym typeface="Open Sans Bold"/>
              </a:rPr>
              <a:t>250</a:t>
            </a:r>
          </a:p>
        </p:txBody>
      </p:sp>
      <p:sp>
        <p:nvSpPr>
          <p:cNvPr id="11" name="AutoShape 11"/>
          <p:cNvSpPr/>
          <p:nvPr/>
        </p:nvSpPr>
        <p:spPr>
          <a:xfrm>
            <a:off x="3767928" y="2306956"/>
            <a:ext cx="2630090" cy="0"/>
          </a:xfrm>
          <a:prstGeom prst="line">
            <a:avLst/>
          </a:prstGeom>
          <a:ln w="76200" cap="flat">
            <a:solidFill>
              <a:srgbClr val="CBCBCB"/>
            </a:solidFill>
            <a:prstDash val="solid"/>
            <a:headEnd type="none" w="sm" len="sm"/>
            <a:tailEnd type="none" w="sm" len="sm"/>
          </a:ln>
        </p:spPr>
        <p:txBody>
          <a:bodyPr/>
          <a:lstStyle/>
          <a:p>
            <a:endParaRPr lang="en-US"/>
          </a:p>
        </p:txBody>
      </p:sp>
      <p:sp>
        <p:nvSpPr>
          <p:cNvPr id="12" name="Freeform 12"/>
          <p:cNvSpPr/>
          <p:nvPr/>
        </p:nvSpPr>
        <p:spPr>
          <a:xfrm>
            <a:off x="1244281" y="3976838"/>
            <a:ext cx="2523647" cy="1393053"/>
          </a:xfrm>
          <a:custGeom>
            <a:avLst/>
            <a:gdLst/>
            <a:ahLst/>
            <a:cxnLst/>
            <a:rect l="l" t="t" r="r" b="b"/>
            <a:pathLst>
              <a:path w="2523647" h="1393053">
                <a:moveTo>
                  <a:pt x="0" y="0"/>
                </a:moveTo>
                <a:lnTo>
                  <a:pt x="2523647" y="0"/>
                </a:lnTo>
                <a:lnTo>
                  <a:pt x="2523647" y="1393053"/>
                </a:lnTo>
                <a:lnTo>
                  <a:pt x="0" y="139305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10719079" y="668158"/>
            <a:ext cx="7138768" cy="742775"/>
          </a:xfrm>
          <a:prstGeom prst="rect">
            <a:avLst/>
          </a:prstGeom>
        </p:spPr>
        <p:txBody>
          <a:bodyPr lIns="0" tIns="0" rIns="0" bIns="0" rtlCol="0" anchor="t">
            <a:spAutoFit/>
          </a:bodyPr>
          <a:lstStyle/>
          <a:p>
            <a:pPr marL="0" lvl="0" indent="0" algn="r">
              <a:lnSpc>
                <a:spcPts val="5759"/>
              </a:lnSpc>
              <a:spcBef>
                <a:spcPct val="0"/>
              </a:spcBef>
            </a:pPr>
            <a:r>
              <a:rPr lang="en-US" sz="5236" b="1">
                <a:solidFill>
                  <a:srgbClr val="000001"/>
                </a:solidFill>
                <a:latin typeface="Open Sans Bold"/>
                <a:ea typeface="Open Sans Bold"/>
                <a:cs typeface="Open Sans Bold"/>
                <a:sym typeface="Open Sans Bold"/>
              </a:rPr>
              <a:t>WHERE WE SERVE</a:t>
            </a:r>
          </a:p>
        </p:txBody>
      </p:sp>
      <p:sp>
        <p:nvSpPr>
          <p:cNvPr id="14" name="TextBox 14"/>
          <p:cNvSpPr txBox="1"/>
          <p:nvPr/>
        </p:nvSpPr>
        <p:spPr>
          <a:xfrm>
            <a:off x="3652035" y="616653"/>
            <a:ext cx="2861875" cy="1468577"/>
          </a:xfrm>
          <a:prstGeom prst="rect">
            <a:avLst/>
          </a:prstGeom>
        </p:spPr>
        <p:txBody>
          <a:bodyPr lIns="0" tIns="0" rIns="0" bIns="0" rtlCol="0" anchor="t">
            <a:spAutoFit/>
          </a:bodyPr>
          <a:lstStyle/>
          <a:p>
            <a:pPr algn="l">
              <a:lnSpc>
                <a:spcPts val="3867"/>
              </a:lnSpc>
            </a:pPr>
            <a:r>
              <a:rPr lang="en-US" sz="3484" spc="-285">
                <a:solidFill>
                  <a:srgbClr val="000000"/>
                </a:solidFill>
                <a:latin typeface="Clear Sans"/>
                <a:ea typeface="Clear Sans"/>
                <a:cs typeface="Clear Sans"/>
                <a:sym typeface="Clear Sans"/>
              </a:rPr>
              <a:t>Fire &amp;</a:t>
            </a:r>
          </a:p>
          <a:p>
            <a:pPr algn="l">
              <a:lnSpc>
                <a:spcPts val="3867"/>
              </a:lnSpc>
            </a:pPr>
            <a:r>
              <a:rPr lang="en-US" sz="3484" spc="-285">
                <a:solidFill>
                  <a:srgbClr val="000000"/>
                </a:solidFill>
                <a:latin typeface="Clear Sans"/>
                <a:ea typeface="Clear Sans"/>
                <a:cs typeface="Clear Sans"/>
                <a:sym typeface="Clear Sans"/>
              </a:rPr>
              <a:t>EMS</a:t>
            </a:r>
          </a:p>
          <a:p>
            <a:pPr algn="l">
              <a:lnSpc>
                <a:spcPts val="3867"/>
              </a:lnSpc>
            </a:pPr>
            <a:r>
              <a:rPr lang="en-US" sz="3484" spc="-285">
                <a:solidFill>
                  <a:srgbClr val="000000"/>
                </a:solidFill>
                <a:latin typeface="Clear Sans"/>
                <a:ea typeface="Clear Sans"/>
                <a:cs typeface="Clear Sans"/>
                <a:sym typeface="Clear Sans"/>
              </a:rPr>
              <a:t>Stations</a:t>
            </a:r>
          </a:p>
        </p:txBody>
      </p:sp>
      <p:sp>
        <p:nvSpPr>
          <p:cNvPr id="15" name="TextBox 15"/>
          <p:cNvSpPr txBox="1"/>
          <p:nvPr/>
        </p:nvSpPr>
        <p:spPr>
          <a:xfrm>
            <a:off x="5857639" y="2557256"/>
            <a:ext cx="2861875" cy="982802"/>
          </a:xfrm>
          <a:prstGeom prst="rect">
            <a:avLst/>
          </a:prstGeom>
        </p:spPr>
        <p:txBody>
          <a:bodyPr lIns="0" tIns="0" rIns="0" bIns="0" rtlCol="0" anchor="t">
            <a:spAutoFit/>
          </a:bodyPr>
          <a:lstStyle/>
          <a:p>
            <a:pPr algn="l">
              <a:lnSpc>
                <a:spcPts val="3867"/>
              </a:lnSpc>
            </a:pPr>
            <a:r>
              <a:rPr lang="en-US" sz="3484" spc="-285">
                <a:solidFill>
                  <a:srgbClr val="000000"/>
                </a:solidFill>
                <a:latin typeface="Clear Sans"/>
                <a:ea typeface="Clear Sans"/>
                <a:cs typeface="Clear Sans"/>
                <a:sym typeface="Clear Sans"/>
              </a:rPr>
              <a:t>Square</a:t>
            </a:r>
          </a:p>
          <a:p>
            <a:pPr algn="just">
              <a:lnSpc>
                <a:spcPts val="3867"/>
              </a:lnSpc>
            </a:pPr>
            <a:r>
              <a:rPr lang="en-US" sz="3484" spc="-285">
                <a:solidFill>
                  <a:srgbClr val="000000"/>
                </a:solidFill>
                <a:latin typeface="Clear Sans"/>
                <a:ea typeface="Clear Sans"/>
                <a:cs typeface="Clear Sans"/>
                <a:sym typeface="Clear Sans"/>
              </a:rPr>
              <a:t>Miles</a:t>
            </a:r>
          </a:p>
        </p:txBody>
      </p:sp>
      <p:sp>
        <p:nvSpPr>
          <p:cNvPr id="16" name="TextBox 16"/>
          <p:cNvSpPr txBox="1"/>
          <p:nvPr/>
        </p:nvSpPr>
        <p:spPr>
          <a:xfrm>
            <a:off x="540724" y="3719663"/>
            <a:ext cx="3767960" cy="1869905"/>
          </a:xfrm>
          <a:prstGeom prst="rect">
            <a:avLst/>
          </a:prstGeom>
        </p:spPr>
        <p:txBody>
          <a:bodyPr lIns="0" tIns="0" rIns="0" bIns="0" rtlCol="0" anchor="t">
            <a:spAutoFit/>
          </a:bodyPr>
          <a:lstStyle/>
          <a:p>
            <a:pPr algn="ctr">
              <a:lnSpc>
                <a:spcPts val="15403"/>
              </a:lnSpc>
              <a:spcBef>
                <a:spcPct val="0"/>
              </a:spcBef>
            </a:pPr>
            <a:r>
              <a:rPr lang="en-US" sz="10623" b="1" spc="-223">
                <a:solidFill>
                  <a:srgbClr val="313C8F"/>
                </a:solidFill>
                <a:latin typeface="Open Sans Bold"/>
                <a:ea typeface="Open Sans Bold"/>
                <a:cs typeface="Open Sans Bold"/>
                <a:sym typeface="Open Sans Bold"/>
              </a:rPr>
              <a:t>30K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68401" y="0"/>
            <a:ext cx="5119599" cy="10287000"/>
            <a:chOff x="0" y="0"/>
            <a:chExt cx="2128916" cy="3630782"/>
          </a:xfrm>
        </p:grpSpPr>
        <p:sp>
          <p:nvSpPr>
            <p:cNvPr id="3" name="Freeform 3"/>
            <p:cNvSpPr/>
            <p:nvPr/>
          </p:nvSpPr>
          <p:spPr>
            <a:xfrm>
              <a:off x="0" y="0"/>
              <a:ext cx="2128916" cy="3630782"/>
            </a:xfrm>
            <a:custGeom>
              <a:avLst/>
              <a:gdLst/>
              <a:ahLst/>
              <a:cxnLst/>
              <a:rect l="l" t="t" r="r" b="b"/>
              <a:pathLst>
                <a:path w="2128916" h="3630782">
                  <a:moveTo>
                    <a:pt x="0" y="0"/>
                  </a:moveTo>
                  <a:lnTo>
                    <a:pt x="2128916" y="0"/>
                  </a:lnTo>
                  <a:lnTo>
                    <a:pt x="2128916" y="3630782"/>
                  </a:lnTo>
                  <a:lnTo>
                    <a:pt x="0" y="3630782"/>
                  </a:lnTo>
                  <a:close/>
                </a:path>
              </a:pathLst>
            </a:custGeom>
            <a:solidFill>
              <a:srgbClr val="313C8F"/>
            </a:solidFill>
          </p:spPr>
          <p:txBody>
            <a:bodyPr/>
            <a:lstStyle/>
            <a:p>
              <a:endParaRPr lang="en-US"/>
            </a:p>
          </p:txBody>
        </p:sp>
        <p:sp>
          <p:nvSpPr>
            <p:cNvPr id="4" name="TextBox 4"/>
            <p:cNvSpPr txBox="1"/>
            <p:nvPr/>
          </p:nvSpPr>
          <p:spPr>
            <a:xfrm>
              <a:off x="0" y="-38100"/>
              <a:ext cx="2128916" cy="3668882"/>
            </a:xfrm>
            <a:prstGeom prst="rect">
              <a:avLst/>
            </a:prstGeom>
          </p:spPr>
          <p:txBody>
            <a:bodyPr lIns="51955" tIns="51955" rIns="51955" bIns="51955" rtlCol="0" anchor="ctr"/>
            <a:lstStyle/>
            <a:p>
              <a:pPr algn="ctr">
                <a:lnSpc>
                  <a:spcPts val="2076"/>
                </a:lnSpc>
              </a:pPr>
              <a:endParaRPr/>
            </a:p>
          </p:txBody>
        </p:sp>
      </p:grpSp>
      <p:sp>
        <p:nvSpPr>
          <p:cNvPr id="5" name="TextBox 5"/>
          <p:cNvSpPr txBox="1"/>
          <p:nvPr/>
        </p:nvSpPr>
        <p:spPr>
          <a:xfrm>
            <a:off x="13397961" y="501340"/>
            <a:ext cx="4740703" cy="1167303"/>
          </a:xfrm>
          <a:prstGeom prst="rect">
            <a:avLst/>
          </a:prstGeom>
        </p:spPr>
        <p:txBody>
          <a:bodyPr lIns="0" tIns="0" rIns="0" bIns="0" rtlCol="0" anchor="t">
            <a:spAutoFit/>
          </a:bodyPr>
          <a:lstStyle/>
          <a:p>
            <a:pPr algn="ctr">
              <a:lnSpc>
                <a:spcPts val="4579"/>
              </a:lnSpc>
            </a:pPr>
            <a:r>
              <a:rPr lang="en-US" sz="4163" b="1">
                <a:solidFill>
                  <a:srgbClr val="FFFFFF"/>
                </a:solidFill>
                <a:latin typeface="Open Sans Bold"/>
                <a:ea typeface="Open Sans Bold"/>
                <a:cs typeface="Open Sans Bold"/>
                <a:sym typeface="Open Sans Bold"/>
              </a:rPr>
              <a:t>2025</a:t>
            </a:r>
          </a:p>
          <a:p>
            <a:pPr marL="0" lvl="0" indent="0" algn="ctr">
              <a:lnSpc>
                <a:spcPts val="4579"/>
              </a:lnSpc>
              <a:spcBef>
                <a:spcPct val="0"/>
              </a:spcBef>
            </a:pPr>
            <a:r>
              <a:rPr lang="en-US" sz="4163" b="1">
                <a:solidFill>
                  <a:srgbClr val="FFFFFF"/>
                </a:solidFill>
                <a:latin typeface="Open Sans Bold"/>
                <a:ea typeface="Open Sans Bold"/>
                <a:cs typeface="Open Sans Bold"/>
                <a:sym typeface="Open Sans Bold"/>
              </a:rPr>
              <a:t>COMMISSIONERS</a:t>
            </a:r>
          </a:p>
        </p:txBody>
      </p:sp>
      <p:sp>
        <p:nvSpPr>
          <p:cNvPr id="6" name="TextBox 6"/>
          <p:cNvSpPr txBox="1"/>
          <p:nvPr/>
        </p:nvSpPr>
        <p:spPr>
          <a:xfrm>
            <a:off x="13497386" y="2031321"/>
            <a:ext cx="2142946" cy="326390"/>
          </a:xfrm>
          <a:prstGeom prst="rect">
            <a:avLst/>
          </a:prstGeom>
        </p:spPr>
        <p:txBody>
          <a:bodyPr lIns="0" tIns="0" rIns="0" bIns="0" rtlCol="0" anchor="t">
            <a:spAutoFit/>
          </a:bodyPr>
          <a:lstStyle/>
          <a:p>
            <a:pPr marL="0" lvl="0" indent="0" algn="l">
              <a:lnSpc>
                <a:spcPts val="2695"/>
              </a:lnSpc>
              <a:spcBef>
                <a:spcPct val="0"/>
              </a:spcBef>
            </a:pPr>
            <a:r>
              <a:rPr lang="en-US" sz="2450" b="1">
                <a:solidFill>
                  <a:srgbClr val="FFFFFF"/>
                </a:solidFill>
                <a:latin typeface="Open Sans Bold"/>
                <a:ea typeface="Open Sans Bold"/>
                <a:cs typeface="Open Sans Bold"/>
                <a:sym typeface="Open Sans Bold"/>
              </a:rPr>
              <a:t>ESD NO. 2</a:t>
            </a:r>
          </a:p>
        </p:txBody>
      </p:sp>
      <p:sp>
        <p:nvSpPr>
          <p:cNvPr id="7" name="TextBox 7"/>
          <p:cNvSpPr txBox="1"/>
          <p:nvPr/>
        </p:nvSpPr>
        <p:spPr>
          <a:xfrm>
            <a:off x="13497386" y="6307168"/>
            <a:ext cx="2185221" cy="326390"/>
          </a:xfrm>
          <a:prstGeom prst="rect">
            <a:avLst/>
          </a:prstGeom>
        </p:spPr>
        <p:txBody>
          <a:bodyPr lIns="0" tIns="0" rIns="0" bIns="0" rtlCol="0" anchor="t">
            <a:spAutoFit/>
          </a:bodyPr>
          <a:lstStyle/>
          <a:p>
            <a:pPr marL="0" lvl="0" indent="0" algn="l">
              <a:lnSpc>
                <a:spcPts val="2695"/>
              </a:lnSpc>
              <a:spcBef>
                <a:spcPct val="0"/>
              </a:spcBef>
            </a:pPr>
            <a:r>
              <a:rPr lang="en-US" sz="2450" b="1">
                <a:solidFill>
                  <a:srgbClr val="FFFFFF"/>
                </a:solidFill>
                <a:latin typeface="Open Sans Bold"/>
                <a:ea typeface="Open Sans Bold"/>
                <a:cs typeface="Open Sans Bold"/>
                <a:sym typeface="Open Sans Bold"/>
              </a:rPr>
              <a:t>ESD NO. 3</a:t>
            </a:r>
          </a:p>
        </p:txBody>
      </p:sp>
      <p:sp>
        <p:nvSpPr>
          <p:cNvPr id="8" name="TextBox 8"/>
          <p:cNvSpPr txBox="1"/>
          <p:nvPr/>
        </p:nvSpPr>
        <p:spPr>
          <a:xfrm>
            <a:off x="13461045" y="2700570"/>
            <a:ext cx="4826955" cy="2337435"/>
          </a:xfrm>
          <a:prstGeom prst="rect">
            <a:avLst/>
          </a:prstGeom>
        </p:spPr>
        <p:txBody>
          <a:bodyPr lIns="0" tIns="0" rIns="0" bIns="0" rtlCol="0" anchor="t">
            <a:spAutoFit/>
          </a:bodyPr>
          <a:lstStyle/>
          <a:p>
            <a:pPr algn="l">
              <a:lnSpc>
                <a:spcPts val="3000"/>
              </a:lnSpc>
            </a:pPr>
            <a:r>
              <a:rPr lang="en-US" sz="2400">
                <a:solidFill>
                  <a:srgbClr val="FFFFFF"/>
                </a:solidFill>
                <a:latin typeface="Optima"/>
                <a:ea typeface="Optima"/>
                <a:cs typeface="Optima"/>
                <a:sym typeface="Optima"/>
              </a:rPr>
              <a:t>Bob Janusaitis, President</a:t>
            </a:r>
          </a:p>
          <a:p>
            <a:pPr algn="l">
              <a:lnSpc>
                <a:spcPts val="3000"/>
              </a:lnSpc>
            </a:pPr>
            <a:r>
              <a:rPr lang="en-US" sz="2400">
                <a:solidFill>
                  <a:srgbClr val="FFFFFF"/>
                </a:solidFill>
                <a:latin typeface="Optima"/>
                <a:ea typeface="Optima"/>
                <a:cs typeface="Optima"/>
                <a:sym typeface="Optima"/>
              </a:rPr>
              <a:t>Francesca Hays, Vice-President</a:t>
            </a:r>
          </a:p>
          <a:p>
            <a:pPr algn="l">
              <a:lnSpc>
                <a:spcPts val="3000"/>
              </a:lnSpc>
            </a:pPr>
            <a:r>
              <a:rPr lang="en-US" sz="2400">
                <a:solidFill>
                  <a:srgbClr val="FFFFFF"/>
                </a:solidFill>
                <a:latin typeface="Optima"/>
                <a:ea typeface="Optima"/>
                <a:cs typeface="Optima"/>
                <a:sym typeface="Optima"/>
              </a:rPr>
              <a:t>Chelsea Ormond, Secretary</a:t>
            </a:r>
          </a:p>
          <a:p>
            <a:pPr algn="l">
              <a:lnSpc>
                <a:spcPts val="3000"/>
              </a:lnSpc>
            </a:pPr>
            <a:r>
              <a:rPr lang="en-US" sz="2400">
                <a:solidFill>
                  <a:srgbClr val="FFFFFF"/>
                </a:solidFill>
                <a:latin typeface="Optima"/>
                <a:ea typeface="Optima"/>
                <a:cs typeface="Optima"/>
                <a:sym typeface="Optima"/>
              </a:rPr>
              <a:t>Tom Crossan, Treasurer</a:t>
            </a:r>
          </a:p>
          <a:p>
            <a:pPr algn="l">
              <a:lnSpc>
                <a:spcPts val="3000"/>
              </a:lnSpc>
            </a:pPr>
            <a:r>
              <a:rPr lang="en-US" sz="2400">
                <a:solidFill>
                  <a:srgbClr val="FFFFFF"/>
                </a:solidFill>
                <a:latin typeface="Optima"/>
                <a:ea typeface="Optima"/>
                <a:cs typeface="Optima"/>
                <a:sym typeface="Optima"/>
              </a:rPr>
              <a:t>Jeremy Czapinski, Asst. Treasurer</a:t>
            </a:r>
          </a:p>
          <a:p>
            <a:pPr algn="l">
              <a:lnSpc>
                <a:spcPts val="3000"/>
              </a:lnSpc>
            </a:pPr>
            <a:endParaRPr lang="en-US" sz="2400">
              <a:solidFill>
                <a:srgbClr val="FFFFFF"/>
              </a:solidFill>
              <a:latin typeface="Optima"/>
              <a:ea typeface="Optima"/>
              <a:cs typeface="Optima"/>
              <a:sym typeface="Optima"/>
            </a:endParaRPr>
          </a:p>
        </p:txBody>
      </p:sp>
      <p:sp>
        <p:nvSpPr>
          <p:cNvPr id="9" name="TextBox 9"/>
          <p:cNvSpPr txBox="1"/>
          <p:nvPr/>
        </p:nvSpPr>
        <p:spPr>
          <a:xfrm>
            <a:off x="13556295" y="6935294"/>
            <a:ext cx="4290685" cy="1956117"/>
          </a:xfrm>
          <a:prstGeom prst="rect">
            <a:avLst/>
          </a:prstGeom>
        </p:spPr>
        <p:txBody>
          <a:bodyPr lIns="0" tIns="0" rIns="0" bIns="0" rtlCol="0" anchor="t">
            <a:spAutoFit/>
          </a:bodyPr>
          <a:lstStyle/>
          <a:p>
            <a:pPr algn="just">
              <a:lnSpc>
                <a:spcPts val="3062"/>
              </a:lnSpc>
            </a:pPr>
            <a:r>
              <a:rPr lang="en-US" sz="2450" dirty="0">
                <a:solidFill>
                  <a:srgbClr val="FFFFFF"/>
                </a:solidFill>
                <a:latin typeface="Optima"/>
                <a:ea typeface="Optima"/>
                <a:cs typeface="Optima"/>
                <a:sym typeface="Optima"/>
              </a:rPr>
              <a:t>Stuart </a:t>
            </a:r>
            <a:r>
              <a:rPr lang="en-US" sz="2450" dirty="0" err="1">
                <a:solidFill>
                  <a:srgbClr val="FFFFFF"/>
                </a:solidFill>
                <a:latin typeface="Optima"/>
                <a:ea typeface="Optima"/>
                <a:cs typeface="Optima"/>
                <a:sym typeface="Optima"/>
              </a:rPr>
              <a:t>Magloff</a:t>
            </a:r>
            <a:r>
              <a:rPr lang="en-US" sz="2450" dirty="0">
                <a:solidFill>
                  <a:srgbClr val="FFFFFF"/>
                </a:solidFill>
                <a:latin typeface="Optima"/>
                <a:ea typeface="Optima"/>
                <a:cs typeface="Optima"/>
                <a:sym typeface="Optima"/>
              </a:rPr>
              <a:t>, President</a:t>
            </a:r>
          </a:p>
          <a:p>
            <a:pPr algn="just">
              <a:lnSpc>
                <a:spcPts val="3062"/>
              </a:lnSpc>
            </a:pPr>
            <a:r>
              <a:rPr lang="en-US" sz="2450" dirty="0">
                <a:solidFill>
                  <a:srgbClr val="FFFFFF"/>
                </a:solidFill>
                <a:latin typeface="Optima"/>
                <a:ea typeface="Optima"/>
                <a:cs typeface="Optima"/>
                <a:sym typeface="Optima"/>
              </a:rPr>
              <a:t>Holly Gill, Vice-President</a:t>
            </a:r>
          </a:p>
          <a:p>
            <a:pPr algn="just">
              <a:lnSpc>
                <a:spcPts val="3062"/>
              </a:lnSpc>
            </a:pPr>
            <a:r>
              <a:rPr lang="en-US" sz="2450" dirty="0">
                <a:solidFill>
                  <a:srgbClr val="FFFFFF"/>
                </a:solidFill>
                <a:latin typeface="Optima"/>
                <a:ea typeface="Optima"/>
                <a:cs typeface="Optima"/>
                <a:sym typeface="Optima"/>
              </a:rPr>
              <a:t>Susan Shirley-Menzel, Secretary</a:t>
            </a:r>
          </a:p>
          <a:p>
            <a:pPr algn="just">
              <a:lnSpc>
                <a:spcPts val="3062"/>
              </a:lnSpc>
            </a:pPr>
            <a:r>
              <a:rPr lang="en-US" sz="2450" dirty="0">
                <a:solidFill>
                  <a:srgbClr val="FFFFFF"/>
                </a:solidFill>
                <a:latin typeface="Optima"/>
                <a:ea typeface="Optima"/>
                <a:cs typeface="Optima"/>
                <a:sym typeface="Optima"/>
              </a:rPr>
              <a:t>Don Wagner, Treasurer</a:t>
            </a:r>
          </a:p>
          <a:p>
            <a:pPr algn="just">
              <a:lnSpc>
                <a:spcPts val="3062"/>
              </a:lnSpc>
            </a:pPr>
            <a:r>
              <a:rPr lang="en-US" sz="2450" dirty="0">
                <a:solidFill>
                  <a:srgbClr val="FFFFFF"/>
                </a:solidFill>
                <a:latin typeface="Optima"/>
                <a:ea typeface="Optima"/>
                <a:cs typeface="Optima"/>
                <a:sym typeface="Optima"/>
              </a:rPr>
              <a:t>Alan Stahlman, Asst. Treasurer</a:t>
            </a:r>
          </a:p>
        </p:txBody>
      </p:sp>
      <p:sp>
        <p:nvSpPr>
          <p:cNvPr id="10" name="Freeform 10"/>
          <p:cNvSpPr/>
          <p:nvPr/>
        </p:nvSpPr>
        <p:spPr>
          <a:xfrm>
            <a:off x="5958737" y="2175466"/>
            <a:ext cx="1387278" cy="7707101"/>
          </a:xfrm>
          <a:custGeom>
            <a:avLst/>
            <a:gdLst/>
            <a:ahLst/>
            <a:cxnLst/>
            <a:rect l="l" t="t" r="r" b="b"/>
            <a:pathLst>
              <a:path w="1387278" h="7707101">
                <a:moveTo>
                  <a:pt x="0" y="0"/>
                </a:moveTo>
                <a:lnTo>
                  <a:pt x="1387278" y="0"/>
                </a:lnTo>
                <a:lnTo>
                  <a:pt x="1387278" y="7707101"/>
                </a:lnTo>
                <a:lnTo>
                  <a:pt x="0" y="7707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739307" y="596516"/>
            <a:ext cx="9689854" cy="1177290"/>
          </a:xfrm>
          <a:prstGeom prst="rect">
            <a:avLst/>
          </a:prstGeom>
        </p:spPr>
        <p:txBody>
          <a:bodyPr lIns="0" tIns="0" rIns="0" bIns="0" rtlCol="0" anchor="t">
            <a:spAutoFit/>
          </a:bodyPr>
          <a:lstStyle/>
          <a:p>
            <a:pPr marL="0" lvl="0" indent="0" algn="l">
              <a:lnSpc>
                <a:spcPts val="4620"/>
              </a:lnSpc>
              <a:spcBef>
                <a:spcPct val="0"/>
              </a:spcBef>
            </a:pPr>
            <a:r>
              <a:rPr lang="en-US" sz="4200" b="1">
                <a:solidFill>
                  <a:srgbClr val="000001"/>
                </a:solidFill>
                <a:latin typeface="Open Sans Bold"/>
                <a:ea typeface="Open Sans Bold"/>
                <a:cs typeface="Open Sans Bold"/>
                <a:sym typeface="Open Sans Bold"/>
              </a:rPr>
              <a:t>COMAL COUNTY EMERGENCY SERVICES DISTRICTS NO. 2 &amp; NO. 3</a:t>
            </a:r>
          </a:p>
        </p:txBody>
      </p:sp>
      <p:sp>
        <p:nvSpPr>
          <p:cNvPr id="12" name="TextBox 12"/>
          <p:cNvSpPr txBox="1"/>
          <p:nvPr/>
        </p:nvSpPr>
        <p:spPr>
          <a:xfrm>
            <a:off x="7669865" y="2700570"/>
            <a:ext cx="4611246" cy="1250633"/>
          </a:xfrm>
          <a:prstGeom prst="rect">
            <a:avLst/>
          </a:prstGeom>
        </p:spPr>
        <p:txBody>
          <a:bodyPr lIns="0" tIns="0" rIns="0" bIns="0" rtlCol="0" anchor="t">
            <a:spAutoFit/>
          </a:bodyPr>
          <a:lstStyle/>
          <a:p>
            <a:pPr algn="l">
              <a:lnSpc>
                <a:spcPts val="3187"/>
              </a:lnSpc>
            </a:pPr>
            <a:r>
              <a:rPr lang="en-US" sz="2550">
                <a:solidFill>
                  <a:srgbClr val="000000"/>
                </a:solidFill>
                <a:latin typeface="Optima"/>
                <a:ea typeface="Optima"/>
                <a:cs typeface="Optima"/>
                <a:sym typeface="Optima"/>
              </a:rPr>
              <a:t>Comal County ESDs No. 2 &amp; No. 3 have identical geographic boundaries.</a:t>
            </a:r>
          </a:p>
        </p:txBody>
      </p:sp>
      <p:sp>
        <p:nvSpPr>
          <p:cNvPr id="13" name="TextBox 13"/>
          <p:cNvSpPr txBox="1"/>
          <p:nvPr/>
        </p:nvSpPr>
        <p:spPr>
          <a:xfrm>
            <a:off x="7488890" y="4495195"/>
            <a:ext cx="5134304" cy="1956117"/>
          </a:xfrm>
          <a:prstGeom prst="rect">
            <a:avLst/>
          </a:prstGeom>
        </p:spPr>
        <p:txBody>
          <a:bodyPr lIns="0" tIns="0" rIns="0" bIns="0" rtlCol="0" anchor="t">
            <a:spAutoFit/>
          </a:bodyPr>
          <a:lstStyle/>
          <a:p>
            <a:pPr algn="l">
              <a:lnSpc>
                <a:spcPts val="3062"/>
              </a:lnSpc>
            </a:pPr>
            <a:r>
              <a:rPr lang="en-US" sz="2450">
                <a:solidFill>
                  <a:srgbClr val="000000"/>
                </a:solidFill>
                <a:latin typeface="Optima"/>
                <a:ea typeface="Optima"/>
                <a:cs typeface="Optima"/>
                <a:sym typeface="Optima"/>
              </a:rPr>
              <a:t>ESD No. 3 is the authority having jurisdiction and directly providing fire services, employment of personnel, ownership and maintenance of all real-property.</a:t>
            </a:r>
          </a:p>
        </p:txBody>
      </p:sp>
      <p:sp>
        <p:nvSpPr>
          <p:cNvPr id="14" name="TextBox 14"/>
          <p:cNvSpPr txBox="1"/>
          <p:nvPr/>
        </p:nvSpPr>
        <p:spPr>
          <a:xfrm>
            <a:off x="434068" y="5247951"/>
            <a:ext cx="5381794" cy="1956117"/>
          </a:xfrm>
          <a:prstGeom prst="rect">
            <a:avLst/>
          </a:prstGeom>
        </p:spPr>
        <p:txBody>
          <a:bodyPr lIns="0" tIns="0" rIns="0" bIns="0" rtlCol="0" anchor="t">
            <a:spAutoFit/>
          </a:bodyPr>
          <a:lstStyle/>
          <a:p>
            <a:pPr algn="r">
              <a:lnSpc>
                <a:spcPts val="3062"/>
              </a:lnSpc>
            </a:pPr>
            <a:r>
              <a:rPr lang="en-US" sz="2450">
                <a:solidFill>
                  <a:srgbClr val="000000"/>
                </a:solidFill>
                <a:latin typeface="Optima"/>
                <a:ea typeface="Optima"/>
                <a:cs typeface="Optima"/>
                <a:sym typeface="Optima"/>
              </a:rPr>
              <a:t>ESD No. 2 is the authority having jurisdiction for Emergency Medical Services, ownership of all ambulances, and contracts for the provision of these services with ESD No. 3.</a:t>
            </a:r>
          </a:p>
        </p:txBody>
      </p:sp>
      <p:sp>
        <p:nvSpPr>
          <p:cNvPr id="15" name="TextBox 15"/>
          <p:cNvSpPr txBox="1"/>
          <p:nvPr/>
        </p:nvSpPr>
        <p:spPr>
          <a:xfrm>
            <a:off x="7488890" y="7176483"/>
            <a:ext cx="6089146" cy="1194117"/>
          </a:xfrm>
          <a:prstGeom prst="rect">
            <a:avLst/>
          </a:prstGeom>
        </p:spPr>
        <p:txBody>
          <a:bodyPr lIns="0" tIns="0" rIns="0" bIns="0" rtlCol="0" anchor="t">
            <a:spAutoFit/>
          </a:bodyPr>
          <a:lstStyle/>
          <a:p>
            <a:pPr algn="l">
              <a:lnSpc>
                <a:spcPts val="3062"/>
              </a:lnSpc>
            </a:pPr>
            <a:r>
              <a:rPr lang="en-US" sz="2450">
                <a:solidFill>
                  <a:srgbClr val="000000"/>
                </a:solidFill>
                <a:latin typeface="Optima"/>
                <a:ea typeface="Optima"/>
                <a:cs typeface="Optima"/>
                <a:sym typeface="Optima"/>
              </a:rPr>
              <a:t>In November 2024, ESD No. 2 &amp; No. 3 agreed to their fourth 5-year Interlocal Agreement through the end of 2029. </a:t>
            </a:r>
          </a:p>
        </p:txBody>
      </p:sp>
      <p:sp>
        <p:nvSpPr>
          <p:cNvPr id="16" name="TextBox 16"/>
          <p:cNvSpPr txBox="1"/>
          <p:nvPr/>
        </p:nvSpPr>
        <p:spPr>
          <a:xfrm>
            <a:off x="297574" y="3139434"/>
            <a:ext cx="5518288" cy="1575117"/>
          </a:xfrm>
          <a:prstGeom prst="rect">
            <a:avLst/>
          </a:prstGeom>
        </p:spPr>
        <p:txBody>
          <a:bodyPr lIns="0" tIns="0" rIns="0" bIns="0" rtlCol="0" anchor="t">
            <a:spAutoFit/>
          </a:bodyPr>
          <a:lstStyle/>
          <a:p>
            <a:pPr algn="r">
              <a:lnSpc>
                <a:spcPts val="3062"/>
              </a:lnSpc>
            </a:pPr>
            <a:r>
              <a:rPr lang="en-US" sz="2450" dirty="0">
                <a:solidFill>
                  <a:srgbClr val="000000"/>
                </a:solidFill>
                <a:latin typeface="Optima"/>
                <a:ea typeface="Optima"/>
                <a:cs typeface="Optima"/>
                <a:sym typeface="Optima"/>
              </a:rPr>
              <a:t>ESDs No. 2 &amp; No. 3 have a joint strategic plan to ensure the continued delivery of high-quality Fire/EMS services to the Canyon Lake community.</a:t>
            </a:r>
          </a:p>
        </p:txBody>
      </p:sp>
      <p:sp>
        <p:nvSpPr>
          <p:cNvPr id="17" name="TextBox 17"/>
          <p:cNvSpPr txBox="1"/>
          <p:nvPr/>
        </p:nvSpPr>
        <p:spPr>
          <a:xfrm>
            <a:off x="636176" y="7545450"/>
            <a:ext cx="5179686" cy="2337117"/>
          </a:xfrm>
          <a:prstGeom prst="rect">
            <a:avLst/>
          </a:prstGeom>
        </p:spPr>
        <p:txBody>
          <a:bodyPr lIns="0" tIns="0" rIns="0" bIns="0" rtlCol="0" anchor="t">
            <a:spAutoFit/>
          </a:bodyPr>
          <a:lstStyle/>
          <a:p>
            <a:pPr algn="r">
              <a:lnSpc>
                <a:spcPts val="3062"/>
              </a:lnSpc>
            </a:pPr>
            <a:r>
              <a:rPr lang="en-US" sz="2450">
                <a:solidFill>
                  <a:srgbClr val="000000"/>
                </a:solidFill>
                <a:latin typeface="Optima"/>
                <a:ea typeface="Optima"/>
                <a:cs typeface="Optima"/>
                <a:sym typeface="Optima"/>
              </a:rPr>
              <a:t>ESDs No. 2 &amp; No. 3 renewed an Interlocal Agreement with</a:t>
            </a:r>
          </a:p>
          <a:p>
            <a:pPr algn="r">
              <a:lnSpc>
                <a:spcPts val="3062"/>
              </a:lnSpc>
            </a:pPr>
            <a:r>
              <a:rPr lang="en-US" sz="2450">
                <a:solidFill>
                  <a:srgbClr val="000000"/>
                </a:solidFill>
                <a:latin typeface="Optima"/>
                <a:ea typeface="Optima"/>
                <a:cs typeface="Optima"/>
                <a:sym typeface="Optima"/>
              </a:rPr>
              <a:t>ESD No. 6 to provide initial Fire/EMS response to a portion of their district providing faster response time to residents from Station 56.</a:t>
            </a:r>
          </a:p>
        </p:txBody>
      </p:sp>
      <p:sp>
        <p:nvSpPr>
          <p:cNvPr id="18" name="AutoShape 18"/>
          <p:cNvSpPr/>
          <p:nvPr/>
        </p:nvSpPr>
        <p:spPr>
          <a:xfrm flipV="1">
            <a:off x="804331" y="1993221"/>
            <a:ext cx="4221186" cy="13784"/>
          </a:xfrm>
          <a:prstGeom prst="line">
            <a:avLst/>
          </a:prstGeom>
          <a:ln w="28575" cap="flat">
            <a:solidFill>
              <a:srgbClr val="CBCBCB"/>
            </a:solidFill>
            <a:prstDash val="solid"/>
            <a:headEnd type="none" w="sm" len="sm"/>
            <a:tailEnd type="none" w="sm" len="sm"/>
          </a:ln>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85439"/>
            <a:ext cx="10217387" cy="1177290"/>
          </a:xfrm>
          <a:prstGeom prst="rect">
            <a:avLst/>
          </a:prstGeom>
        </p:spPr>
        <p:txBody>
          <a:bodyPr lIns="0" tIns="0" rIns="0" bIns="0" rtlCol="0" anchor="t">
            <a:spAutoFit/>
          </a:bodyPr>
          <a:lstStyle/>
          <a:p>
            <a:pPr algn="l">
              <a:lnSpc>
                <a:spcPts val="4620"/>
              </a:lnSpc>
            </a:pPr>
            <a:r>
              <a:rPr lang="en-US" sz="4200" b="1" dirty="0">
                <a:solidFill>
                  <a:srgbClr val="000001"/>
                </a:solidFill>
                <a:latin typeface="Open Sans Bold"/>
                <a:ea typeface="Open Sans Bold"/>
                <a:cs typeface="Open Sans Bold"/>
                <a:sym typeface="Open Sans Bold"/>
              </a:rPr>
              <a:t>ESD NO. 3 FINANCIAL PERFORMANCE</a:t>
            </a:r>
          </a:p>
          <a:p>
            <a:pPr marL="0" lvl="0" indent="0" algn="l">
              <a:lnSpc>
                <a:spcPts val="4620"/>
              </a:lnSpc>
              <a:spcBef>
                <a:spcPct val="0"/>
              </a:spcBef>
            </a:pPr>
            <a:r>
              <a:rPr lang="en-US" sz="4200" b="1" dirty="0">
                <a:solidFill>
                  <a:srgbClr val="000001"/>
                </a:solidFill>
                <a:latin typeface="Open Sans Bold"/>
                <a:ea typeface="Open Sans Bold"/>
                <a:cs typeface="Open Sans Bold"/>
                <a:sym typeface="Open Sans Bold"/>
              </a:rPr>
              <a:t>(UNAUDITED FY 25)</a:t>
            </a:r>
          </a:p>
        </p:txBody>
      </p:sp>
      <p:sp>
        <p:nvSpPr>
          <p:cNvPr id="3" name="AutoShape 3"/>
          <p:cNvSpPr/>
          <p:nvPr/>
        </p:nvSpPr>
        <p:spPr>
          <a:xfrm flipV="1">
            <a:off x="6337790" y="1473758"/>
            <a:ext cx="3070374" cy="10026"/>
          </a:xfrm>
          <a:prstGeom prst="line">
            <a:avLst/>
          </a:prstGeom>
          <a:ln w="19050" cap="flat">
            <a:solidFill>
              <a:srgbClr val="CBCBCB"/>
            </a:solidFill>
            <a:prstDash val="solid"/>
            <a:headEnd type="none" w="sm" len="sm"/>
            <a:tailEnd type="none" w="sm" len="sm"/>
          </a:ln>
        </p:spPr>
        <p:txBody>
          <a:bodyPr/>
          <a:lstStyle/>
          <a:p>
            <a:endParaRPr lang="en-US"/>
          </a:p>
        </p:txBody>
      </p:sp>
      <p:pic>
        <p:nvPicPr>
          <p:cNvPr id="4" name="Picture 4"/>
          <p:cNvPicPr>
            <a:picLocks noChangeAspect="1"/>
          </p:cNvPicPr>
          <p:nvPr/>
        </p:nvPicPr>
        <p:blipFill>
          <a:blip r:embed="rId2"/>
          <a:stretch>
            <a:fillRect/>
          </a:stretch>
        </p:blipFill>
        <p:spPr>
          <a:xfrm>
            <a:off x="13206559" y="3428211"/>
            <a:ext cx="3994472" cy="1264916"/>
          </a:xfrm>
          <a:prstGeom prst="rect">
            <a:avLst/>
          </a:prstGeom>
        </p:spPr>
      </p:pic>
      <p:pic>
        <p:nvPicPr>
          <p:cNvPr id="5" name="Picture 5"/>
          <p:cNvPicPr>
            <a:picLocks noChangeAspect="1"/>
          </p:cNvPicPr>
          <p:nvPr/>
        </p:nvPicPr>
        <p:blipFill>
          <a:blip r:embed="rId3"/>
          <a:stretch>
            <a:fillRect/>
          </a:stretch>
        </p:blipFill>
        <p:spPr>
          <a:xfrm>
            <a:off x="13157990" y="4494107"/>
            <a:ext cx="3994472" cy="1264916"/>
          </a:xfrm>
          <a:prstGeom prst="rect">
            <a:avLst/>
          </a:prstGeom>
        </p:spPr>
      </p:pic>
      <p:pic>
        <p:nvPicPr>
          <p:cNvPr id="6" name="Picture 6"/>
          <p:cNvPicPr>
            <a:picLocks noChangeAspect="1"/>
          </p:cNvPicPr>
          <p:nvPr/>
        </p:nvPicPr>
        <p:blipFill>
          <a:blip r:embed="rId4"/>
          <a:stretch>
            <a:fillRect/>
          </a:stretch>
        </p:blipFill>
        <p:spPr>
          <a:xfrm>
            <a:off x="13157990" y="2361587"/>
            <a:ext cx="3994472" cy="1264916"/>
          </a:xfrm>
          <a:prstGeom prst="rect">
            <a:avLst/>
          </a:prstGeom>
        </p:spPr>
      </p:pic>
      <p:pic>
        <p:nvPicPr>
          <p:cNvPr id="7" name="Picture 7"/>
          <p:cNvPicPr>
            <a:picLocks noChangeAspect="1"/>
          </p:cNvPicPr>
          <p:nvPr/>
        </p:nvPicPr>
        <p:blipFill>
          <a:blip r:embed="rId5"/>
          <a:stretch>
            <a:fillRect/>
          </a:stretch>
        </p:blipFill>
        <p:spPr>
          <a:xfrm>
            <a:off x="13478910" y="7184996"/>
            <a:ext cx="4018973" cy="2344401"/>
          </a:xfrm>
          <a:prstGeom prst="rect">
            <a:avLst/>
          </a:prstGeom>
        </p:spPr>
      </p:pic>
      <p:pic>
        <p:nvPicPr>
          <p:cNvPr id="8" name="Picture 8"/>
          <p:cNvPicPr>
            <a:picLocks noChangeAspect="1"/>
          </p:cNvPicPr>
          <p:nvPr/>
        </p:nvPicPr>
        <p:blipFill>
          <a:blip r:embed="rId6"/>
          <a:stretch>
            <a:fillRect/>
          </a:stretch>
        </p:blipFill>
        <p:spPr>
          <a:xfrm>
            <a:off x="4953668" y="1882050"/>
            <a:ext cx="8384519" cy="7897670"/>
          </a:xfrm>
          <a:prstGeom prst="rect">
            <a:avLst/>
          </a:prstGeom>
        </p:spPr>
      </p:pic>
      <p:grpSp>
        <p:nvGrpSpPr>
          <p:cNvPr id="9" name="Group 9"/>
          <p:cNvGrpSpPr/>
          <p:nvPr/>
        </p:nvGrpSpPr>
        <p:grpSpPr>
          <a:xfrm>
            <a:off x="8002782" y="2600962"/>
            <a:ext cx="3557493" cy="423480"/>
            <a:chOff x="0" y="0"/>
            <a:chExt cx="933026" cy="111066"/>
          </a:xfrm>
        </p:grpSpPr>
        <p:sp>
          <p:nvSpPr>
            <p:cNvPr id="10" name="Freeform 10"/>
            <p:cNvSpPr/>
            <p:nvPr/>
          </p:nvSpPr>
          <p:spPr>
            <a:xfrm>
              <a:off x="0" y="0"/>
              <a:ext cx="933026" cy="111066"/>
            </a:xfrm>
            <a:custGeom>
              <a:avLst/>
              <a:gdLst/>
              <a:ahLst/>
              <a:cxnLst/>
              <a:rect l="l" t="t" r="r" b="b"/>
              <a:pathLst>
                <a:path w="933026" h="111066">
                  <a:moveTo>
                    <a:pt x="0" y="0"/>
                  </a:moveTo>
                  <a:lnTo>
                    <a:pt x="933026" y="0"/>
                  </a:lnTo>
                  <a:lnTo>
                    <a:pt x="933026" y="111066"/>
                  </a:lnTo>
                  <a:lnTo>
                    <a:pt x="0" y="111066"/>
                  </a:lnTo>
                  <a:close/>
                </a:path>
              </a:pathLst>
            </a:custGeom>
            <a:solidFill>
              <a:srgbClr val="FFFFFF"/>
            </a:solidFill>
          </p:spPr>
          <p:txBody>
            <a:bodyPr/>
            <a:lstStyle/>
            <a:p>
              <a:endParaRPr lang="en-US"/>
            </a:p>
          </p:txBody>
        </p:sp>
        <p:sp>
          <p:nvSpPr>
            <p:cNvPr id="11" name="TextBox 11"/>
            <p:cNvSpPr txBox="1"/>
            <p:nvPr/>
          </p:nvSpPr>
          <p:spPr>
            <a:xfrm>
              <a:off x="0" y="-38100"/>
              <a:ext cx="933026" cy="149166"/>
            </a:xfrm>
            <a:prstGeom prst="rect">
              <a:avLst/>
            </a:prstGeom>
          </p:spPr>
          <p:txBody>
            <a:bodyPr lIns="51955" tIns="51955" rIns="51955" bIns="51955" rtlCol="0" anchor="ctr"/>
            <a:lstStyle/>
            <a:p>
              <a:pPr algn="ctr">
                <a:lnSpc>
                  <a:spcPts val="2076"/>
                </a:lnSpc>
              </a:pPr>
              <a:endParaRPr/>
            </a:p>
          </p:txBody>
        </p:sp>
      </p:grpSp>
      <p:sp>
        <p:nvSpPr>
          <p:cNvPr id="12" name="Freeform 12"/>
          <p:cNvSpPr/>
          <p:nvPr/>
        </p:nvSpPr>
        <p:spPr>
          <a:xfrm>
            <a:off x="7436537" y="2153278"/>
            <a:ext cx="4823187" cy="493070"/>
          </a:xfrm>
          <a:custGeom>
            <a:avLst/>
            <a:gdLst/>
            <a:ahLst/>
            <a:cxnLst/>
            <a:rect l="l" t="t" r="r" b="b"/>
            <a:pathLst>
              <a:path w="4823187" h="493070">
                <a:moveTo>
                  <a:pt x="0" y="0"/>
                </a:moveTo>
                <a:lnTo>
                  <a:pt x="4823187" y="0"/>
                </a:lnTo>
                <a:lnTo>
                  <a:pt x="4823187" y="493070"/>
                </a:lnTo>
                <a:lnTo>
                  <a:pt x="0" y="493070"/>
                </a:lnTo>
                <a:lnTo>
                  <a:pt x="0" y="0"/>
                </a:lnTo>
                <a:close/>
              </a:path>
            </a:pathLst>
          </a:custGeom>
          <a:blipFill>
            <a:blip r:embed="rId7"/>
            <a:stretch>
              <a:fillRect t="-5246" b="-5246"/>
            </a:stretch>
          </a:blipFill>
        </p:spPr>
        <p:txBody>
          <a:bodyPr/>
          <a:lstStyle/>
          <a:p>
            <a:endParaRPr lang="en-US"/>
          </a:p>
        </p:txBody>
      </p:sp>
      <p:grpSp>
        <p:nvGrpSpPr>
          <p:cNvPr id="13" name="Group 13"/>
          <p:cNvGrpSpPr/>
          <p:nvPr/>
        </p:nvGrpSpPr>
        <p:grpSpPr>
          <a:xfrm>
            <a:off x="1041053" y="2044222"/>
            <a:ext cx="3875434" cy="658560"/>
            <a:chOff x="0" y="0"/>
            <a:chExt cx="1020691" cy="173448"/>
          </a:xfrm>
        </p:grpSpPr>
        <p:sp>
          <p:nvSpPr>
            <p:cNvPr id="14" name="Freeform 14"/>
            <p:cNvSpPr/>
            <p:nvPr/>
          </p:nvSpPr>
          <p:spPr>
            <a:xfrm>
              <a:off x="0" y="0"/>
              <a:ext cx="1020691" cy="173448"/>
            </a:xfrm>
            <a:custGeom>
              <a:avLst/>
              <a:gdLst/>
              <a:ahLst/>
              <a:cxnLst/>
              <a:rect l="l" t="t" r="r" b="b"/>
              <a:pathLst>
                <a:path w="1020691" h="173448">
                  <a:moveTo>
                    <a:pt x="0" y="0"/>
                  </a:moveTo>
                  <a:lnTo>
                    <a:pt x="1020691" y="0"/>
                  </a:lnTo>
                  <a:lnTo>
                    <a:pt x="1020691" y="173448"/>
                  </a:lnTo>
                  <a:lnTo>
                    <a:pt x="0" y="173448"/>
                  </a:lnTo>
                  <a:close/>
                </a:path>
              </a:pathLst>
            </a:custGeom>
            <a:solidFill>
              <a:srgbClr val="FFFFFF"/>
            </a:solidFill>
          </p:spPr>
          <p:txBody>
            <a:bodyPr/>
            <a:lstStyle/>
            <a:p>
              <a:endParaRPr lang="en-US"/>
            </a:p>
          </p:txBody>
        </p:sp>
        <p:sp>
          <p:nvSpPr>
            <p:cNvPr id="15" name="TextBox 15"/>
            <p:cNvSpPr txBox="1"/>
            <p:nvPr/>
          </p:nvSpPr>
          <p:spPr>
            <a:xfrm>
              <a:off x="0" y="-57150"/>
              <a:ext cx="1020691" cy="230598"/>
            </a:xfrm>
            <a:prstGeom prst="rect">
              <a:avLst/>
            </a:prstGeom>
          </p:spPr>
          <p:txBody>
            <a:bodyPr lIns="50800" tIns="50800" rIns="50800" bIns="50800" rtlCol="0" anchor="ctr"/>
            <a:lstStyle/>
            <a:p>
              <a:pPr algn="ctr">
                <a:lnSpc>
                  <a:spcPts val="3479"/>
                </a:lnSpc>
              </a:pPr>
              <a:endParaRPr/>
            </a:p>
          </p:txBody>
        </p:sp>
      </p:grpSp>
      <p:sp>
        <p:nvSpPr>
          <p:cNvPr id="16" name="Freeform 16"/>
          <p:cNvSpPr/>
          <p:nvPr/>
        </p:nvSpPr>
        <p:spPr>
          <a:xfrm>
            <a:off x="820898" y="2153278"/>
            <a:ext cx="2007539" cy="637588"/>
          </a:xfrm>
          <a:custGeom>
            <a:avLst/>
            <a:gdLst/>
            <a:ahLst/>
            <a:cxnLst/>
            <a:rect l="l" t="t" r="r" b="b"/>
            <a:pathLst>
              <a:path w="2007539" h="637588">
                <a:moveTo>
                  <a:pt x="0" y="0"/>
                </a:moveTo>
                <a:lnTo>
                  <a:pt x="2007540" y="0"/>
                </a:lnTo>
                <a:lnTo>
                  <a:pt x="2007540" y="637587"/>
                </a:lnTo>
                <a:lnTo>
                  <a:pt x="0" y="637587"/>
                </a:lnTo>
                <a:lnTo>
                  <a:pt x="0" y="0"/>
                </a:lnTo>
                <a:close/>
              </a:path>
            </a:pathLst>
          </a:custGeom>
          <a:blipFill>
            <a:blip r:embed="rId8"/>
            <a:stretch>
              <a:fillRect/>
            </a:stretch>
          </a:blipFill>
        </p:spPr>
        <p:txBody>
          <a:bodyPr/>
          <a:lstStyle/>
          <a:p>
            <a:endParaRPr lang="en-US"/>
          </a:p>
        </p:txBody>
      </p:sp>
      <p:sp>
        <p:nvSpPr>
          <p:cNvPr id="17" name="Freeform 17"/>
          <p:cNvSpPr/>
          <p:nvPr/>
        </p:nvSpPr>
        <p:spPr>
          <a:xfrm>
            <a:off x="2889401" y="2203237"/>
            <a:ext cx="1924050" cy="563348"/>
          </a:xfrm>
          <a:custGeom>
            <a:avLst/>
            <a:gdLst/>
            <a:ahLst/>
            <a:cxnLst/>
            <a:rect l="l" t="t" r="r" b="b"/>
            <a:pathLst>
              <a:path w="1924050" h="563348">
                <a:moveTo>
                  <a:pt x="0" y="0"/>
                </a:moveTo>
                <a:lnTo>
                  <a:pt x="1924050" y="0"/>
                </a:lnTo>
                <a:lnTo>
                  <a:pt x="1924050" y="563348"/>
                </a:lnTo>
                <a:lnTo>
                  <a:pt x="0" y="563348"/>
                </a:lnTo>
                <a:lnTo>
                  <a:pt x="0" y="0"/>
                </a:lnTo>
                <a:close/>
              </a:path>
            </a:pathLst>
          </a:custGeom>
          <a:blipFill>
            <a:blip r:embed="rId9"/>
            <a:stretch>
              <a:fillRect/>
            </a:stretch>
          </a:blipFill>
        </p:spPr>
        <p:txBody>
          <a:bodyPr/>
          <a:lstStyle/>
          <a:p>
            <a:endParaRPr lang="en-US"/>
          </a:p>
        </p:txBody>
      </p:sp>
      <p:sp>
        <p:nvSpPr>
          <p:cNvPr id="18" name="TextBox 18"/>
          <p:cNvSpPr txBox="1"/>
          <p:nvPr/>
        </p:nvSpPr>
        <p:spPr>
          <a:xfrm>
            <a:off x="494094" y="8289375"/>
            <a:ext cx="4879706" cy="1845249"/>
          </a:xfrm>
          <a:prstGeom prst="rect">
            <a:avLst/>
          </a:prstGeom>
        </p:spPr>
        <p:txBody>
          <a:bodyPr wrap="square" lIns="0" tIns="0" rIns="0" bIns="0" rtlCol="0" anchor="t">
            <a:spAutoFit/>
          </a:bodyPr>
          <a:lstStyle/>
          <a:p>
            <a:pPr algn="ctr">
              <a:lnSpc>
                <a:spcPts val="2875"/>
              </a:lnSpc>
            </a:pPr>
            <a:r>
              <a:rPr lang="en-US" sz="2300" dirty="0">
                <a:solidFill>
                  <a:srgbClr val="000000"/>
                </a:solidFill>
                <a:latin typeface="Optima"/>
                <a:ea typeface="Optima"/>
                <a:cs typeface="Optima"/>
                <a:sym typeface="Optima"/>
              </a:rPr>
              <a:t>At the end of 2025, the ESD No. 3 Reserve/Emergency Fund reached a total of $12.2M achieving a 12-month reserve operating budget and funding for the 2 Capital Projects.</a:t>
            </a:r>
          </a:p>
        </p:txBody>
      </p:sp>
      <p:sp>
        <p:nvSpPr>
          <p:cNvPr id="19" name="TextBox 19"/>
          <p:cNvSpPr txBox="1"/>
          <p:nvPr/>
        </p:nvSpPr>
        <p:spPr>
          <a:xfrm>
            <a:off x="13235888" y="1908764"/>
            <a:ext cx="4435909" cy="409575"/>
          </a:xfrm>
          <a:prstGeom prst="rect">
            <a:avLst/>
          </a:prstGeom>
        </p:spPr>
        <p:txBody>
          <a:bodyPr lIns="0" tIns="0" rIns="0" bIns="0" rtlCol="0" anchor="t">
            <a:spAutoFit/>
          </a:bodyPr>
          <a:lstStyle/>
          <a:p>
            <a:pPr marL="0" lvl="0" indent="0" algn="ctr">
              <a:lnSpc>
                <a:spcPts val="3299"/>
              </a:lnSpc>
              <a:spcBef>
                <a:spcPct val="0"/>
              </a:spcBef>
            </a:pPr>
            <a:r>
              <a:rPr lang="en-US" sz="2999">
                <a:solidFill>
                  <a:srgbClr val="000001"/>
                </a:solidFill>
                <a:latin typeface="Source Sans Pro"/>
                <a:ea typeface="Source Sans Pro"/>
                <a:cs typeface="Source Sans Pro"/>
                <a:sym typeface="Source Sans Pro"/>
              </a:rPr>
              <a:t>Tax Rate Comparison</a:t>
            </a:r>
          </a:p>
        </p:txBody>
      </p:sp>
      <p:sp>
        <p:nvSpPr>
          <p:cNvPr id="20" name="TextBox 20"/>
          <p:cNvSpPr txBox="1"/>
          <p:nvPr/>
        </p:nvSpPr>
        <p:spPr>
          <a:xfrm>
            <a:off x="13871594" y="4928171"/>
            <a:ext cx="1607277" cy="373507"/>
          </a:xfrm>
          <a:prstGeom prst="rect">
            <a:avLst/>
          </a:prstGeom>
        </p:spPr>
        <p:txBody>
          <a:bodyPr lIns="0" tIns="0" rIns="0" bIns="0" rtlCol="0" anchor="t">
            <a:spAutoFit/>
          </a:bodyPr>
          <a:lstStyle/>
          <a:p>
            <a:pPr algn="r">
              <a:lnSpc>
                <a:spcPts val="3018"/>
              </a:lnSpc>
            </a:pPr>
            <a:r>
              <a:rPr lang="en-US" sz="2082" spc="-170">
                <a:solidFill>
                  <a:srgbClr val="000001"/>
                </a:solidFill>
                <a:latin typeface="Clear Sans"/>
                <a:ea typeface="Clear Sans"/>
                <a:cs typeface="Clear Sans"/>
                <a:sym typeface="Clear Sans"/>
              </a:rPr>
              <a:t>$0.063791</a:t>
            </a:r>
          </a:p>
        </p:txBody>
      </p:sp>
      <p:sp>
        <p:nvSpPr>
          <p:cNvPr id="21" name="TextBox 21"/>
          <p:cNvSpPr txBox="1"/>
          <p:nvPr/>
        </p:nvSpPr>
        <p:spPr>
          <a:xfrm>
            <a:off x="13796589" y="2749357"/>
            <a:ext cx="1607277" cy="373507"/>
          </a:xfrm>
          <a:prstGeom prst="rect">
            <a:avLst/>
          </a:prstGeom>
        </p:spPr>
        <p:txBody>
          <a:bodyPr lIns="0" tIns="0" rIns="0" bIns="0" rtlCol="0" anchor="t">
            <a:spAutoFit/>
          </a:bodyPr>
          <a:lstStyle/>
          <a:p>
            <a:pPr algn="r">
              <a:lnSpc>
                <a:spcPts val="3018"/>
              </a:lnSpc>
            </a:pPr>
            <a:r>
              <a:rPr lang="en-US" sz="2082" spc="-170">
                <a:solidFill>
                  <a:srgbClr val="000001"/>
                </a:solidFill>
                <a:latin typeface="Clear Sans"/>
                <a:ea typeface="Clear Sans"/>
                <a:cs typeface="Clear Sans"/>
                <a:sym typeface="Clear Sans"/>
              </a:rPr>
              <a:t>$0.0625</a:t>
            </a:r>
          </a:p>
        </p:txBody>
      </p:sp>
      <p:sp>
        <p:nvSpPr>
          <p:cNvPr id="22" name="TextBox 22"/>
          <p:cNvSpPr txBox="1"/>
          <p:nvPr/>
        </p:nvSpPr>
        <p:spPr>
          <a:xfrm>
            <a:off x="16064520" y="2749357"/>
            <a:ext cx="1607277" cy="373507"/>
          </a:xfrm>
          <a:prstGeom prst="rect">
            <a:avLst/>
          </a:prstGeom>
        </p:spPr>
        <p:txBody>
          <a:bodyPr lIns="0" tIns="0" rIns="0" bIns="0" rtlCol="0" anchor="t">
            <a:spAutoFit/>
          </a:bodyPr>
          <a:lstStyle/>
          <a:p>
            <a:pPr algn="r">
              <a:lnSpc>
                <a:spcPts val="3018"/>
              </a:lnSpc>
            </a:pPr>
            <a:r>
              <a:rPr lang="en-US" sz="2082" spc="-170">
                <a:solidFill>
                  <a:srgbClr val="000001"/>
                </a:solidFill>
                <a:latin typeface="Clear Sans"/>
                <a:ea typeface="Clear Sans"/>
                <a:cs typeface="Clear Sans"/>
                <a:sym typeface="Clear Sans"/>
              </a:rPr>
              <a:t>2023</a:t>
            </a:r>
          </a:p>
        </p:txBody>
      </p:sp>
      <p:sp>
        <p:nvSpPr>
          <p:cNvPr id="23" name="TextBox 23"/>
          <p:cNvSpPr txBox="1"/>
          <p:nvPr/>
        </p:nvSpPr>
        <p:spPr>
          <a:xfrm>
            <a:off x="16064520" y="4900574"/>
            <a:ext cx="1607277" cy="373507"/>
          </a:xfrm>
          <a:prstGeom prst="rect">
            <a:avLst/>
          </a:prstGeom>
        </p:spPr>
        <p:txBody>
          <a:bodyPr lIns="0" tIns="0" rIns="0" bIns="0" rtlCol="0" anchor="t">
            <a:spAutoFit/>
          </a:bodyPr>
          <a:lstStyle/>
          <a:p>
            <a:pPr algn="r">
              <a:lnSpc>
                <a:spcPts val="3018"/>
              </a:lnSpc>
            </a:pPr>
            <a:r>
              <a:rPr lang="en-US" sz="2082" spc="-170">
                <a:solidFill>
                  <a:srgbClr val="000001"/>
                </a:solidFill>
                <a:latin typeface="Clear Sans"/>
                <a:ea typeface="Clear Sans"/>
                <a:cs typeface="Clear Sans"/>
                <a:sym typeface="Clear Sans"/>
              </a:rPr>
              <a:t>2025</a:t>
            </a:r>
          </a:p>
        </p:txBody>
      </p:sp>
      <p:sp>
        <p:nvSpPr>
          <p:cNvPr id="24" name="TextBox 24"/>
          <p:cNvSpPr txBox="1"/>
          <p:nvPr/>
        </p:nvSpPr>
        <p:spPr>
          <a:xfrm>
            <a:off x="16064520" y="3788926"/>
            <a:ext cx="1607277" cy="373507"/>
          </a:xfrm>
          <a:prstGeom prst="rect">
            <a:avLst/>
          </a:prstGeom>
        </p:spPr>
        <p:txBody>
          <a:bodyPr lIns="0" tIns="0" rIns="0" bIns="0" rtlCol="0" anchor="t">
            <a:spAutoFit/>
          </a:bodyPr>
          <a:lstStyle/>
          <a:p>
            <a:pPr algn="r">
              <a:lnSpc>
                <a:spcPts val="3018"/>
              </a:lnSpc>
            </a:pPr>
            <a:r>
              <a:rPr lang="en-US" sz="2082" spc="-170">
                <a:solidFill>
                  <a:srgbClr val="000001"/>
                </a:solidFill>
                <a:latin typeface="Clear Sans"/>
                <a:ea typeface="Clear Sans"/>
                <a:cs typeface="Clear Sans"/>
                <a:sym typeface="Clear Sans"/>
              </a:rPr>
              <a:t>2024</a:t>
            </a:r>
          </a:p>
        </p:txBody>
      </p:sp>
      <p:sp>
        <p:nvSpPr>
          <p:cNvPr id="25" name="TextBox 25"/>
          <p:cNvSpPr txBox="1"/>
          <p:nvPr/>
        </p:nvSpPr>
        <p:spPr>
          <a:xfrm>
            <a:off x="7115899" y="9172575"/>
            <a:ext cx="5331258" cy="466725"/>
          </a:xfrm>
          <a:prstGeom prst="rect">
            <a:avLst/>
          </a:prstGeom>
        </p:spPr>
        <p:txBody>
          <a:bodyPr lIns="0" tIns="0" rIns="0" bIns="0" rtlCol="0" anchor="t">
            <a:spAutoFit/>
          </a:bodyPr>
          <a:lstStyle/>
          <a:p>
            <a:pPr algn="ctr">
              <a:lnSpc>
                <a:spcPts val="3479"/>
              </a:lnSpc>
            </a:pPr>
            <a:r>
              <a:rPr lang="en-US" sz="2400">
                <a:solidFill>
                  <a:srgbClr val="000000"/>
                </a:solidFill>
                <a:latin typeface="Optima"/>
                <a:ea typeface="Optima"/>
                <a:cs typeface="Optima"/>
                <a:sym typeface="Optima"/>
              </a:rPr>
              <a:t>ESD No. 3 Collects a 1% Sales Tax Rate</a:t>
            </a:r>
          </a:p>
        </p:txBody>
      </p:sp>
      <p:sp>
        <p:nvSpPr>
          <p:cNvPr id="26" name="TextBox 26"/>
          <p:cNvSpPr txBox="1"/>
          <p:nvPr/>
        </p:nvSpPr>
        <p:spPr>
          <a:xfrm>
            <a:off x="13235888" y="5900126"/>
            <a:ext cx="4186521" cy="397510"/>
          </a:xfrm>
          <a:prstGeom prst="rect">
            <a:avLst/>
          </a:prstGeom>
        </p:spPr>
        <p:txBody>
          <a:bodyPr lIns="0" tIns="0" rIns="0" bIns="0" rtlCol="0" anchor="t">
            <a:spAutoFit/>
          </a:bodyPr>
          <a:lstStyle/>
          <a:p>
            <a:pPr marL="0" lvl="0" indent="0" algn="ctr">
              <a:lnSpc>
                <a:spcPts val="3079"/>
              </a:lnSpc>
              <a:spcBef>
                <a:spcPct val="0"/>
              </a:spcBef>
            </a:pPr>
            <a:r>
              <a:rPr lang="en-US" sz="2799">
                <a:solidFill>
                  <a:srgbClr val="000001"/>
                </a:solidFill>
                <a:latin typeface="Source Sans Pro"/>
                <a:ea typeface="Source Sans Pro"/>
                <a:cs typeface="Source Sans Pro"/>
                <a:sym typeface="Source Sans Pro"/>
              </a:rPr>
              <a:t>Debt Service</a:t>
            </a:r>
          </a:p>
        </p:txBody>
      </p:sp>
      <p:pic>
        <p:nvPicPr>
          <p:cNvPr id="27" name="Picture 27"/>
          <p:cNvPicPr>
            <a:picLocks noChangeAspect="1"/>
          </p:cNvPicPr>
          <p:nvPr/>
        </p:nvPicPr>
        <p:blipFill>
          <a:blip r:embed="rId10"/>
          <a:stretch>
            <a:fillRect/>
          </a:stretch>
        </p:blipFill>
        <p:spPr>
          <a:xfrm>
            <a:off x="263498" y="2325708"/>
            <a:ext cx="5059868" cy="5059868"/>
          </a:xfrm>
          <a:prstGeom prst="rect">
            <a:avLst/>
          </a:prstGeom>
        </p:spPr>
      </p:pic>
      <p:sp>
        <p:nvSpPr>
          <p:cNvPr id="28" name="TextBox 28"/>
          <p:cNvSpPr txBox="1"/>
          <p:nvPr/>
        </p:nvSpPr>
        <p:spPr>
          <a:xfrm>
            <a:off x="2748131" y="5126565"/>
            <a:ext cx="1861782" cy="418728"/>
          </a:xfrm>
          <a:prstGeom prst="rect">
            <a:avLst/>
          </a:prstGeom>
        </p:spPr>
        <p:txBody>
          <a:bodyPr lIns="0" tIns="0" rIns="0" bIns="0" rtlCol="0" anchor="t">
            <a:spAutoFit/>
          </a:bodyPr>
          <a:lstStyle/>
          <a:p>
            <a:pPr algn="r">
              <a:lnSpc>
                <a:spcPts val="3496"/>
              </a:lnSpc>
            </a:pPr>
            <a:r>
              <a:rPr lang="en-US" sz="2411" b="1" spc="-69" dirty="0">
                <a:solidFill>
                  <a:srgbClr val="FFFFFF"/>
                </a:solidFill>
                <a:latin typeface="Clear Sans Bold"/>
                <a:ea typeface="Clear Sans Bold"/>
                <a:cs typeface="Clear Sans Bold"/>
                <a:sym typeface="Clear Sans Bold"/>
              </a:rPr>
              <a:t>$17,959,847</a:t>
            </a:r>
          </a:p>
        </p:txBody>
      </p:sp>
      <p:sp>
        <p:nvSpPr>
          <p:cNvPr id="29" name="TextBox 29"/>
          <p:cNvSpPr txBox="1"/>
          <p:nvPr/>
        </p:nvSpPr>
        <p:spPr>
          <a:xfrm>
            <a:off x="806618" y="4465792"/>
            <a:ext cx="1861782" cy="418728"/>
          </a:xfrm>
          <a:prstGeom prst="rect">
            <a:avLst/>
          </a:prstGeom>
        </p:spPr>
        <p:txBody>
          <a:bodyPr lIns="0" tIns="0" rIns="0" bIns="0" rtlCol="0" anchor="t">
            <a:spAutoFit/>
          </a:bodyPr>
          <a:lstStyle/>
          <a:p>
            <a:pPr algn="r">
              <a:lnSpc>
                <a:spcPts val="3496"/>
              </a:lnSpc>
            </a:pPr>
            <a:r>
              <a:rPr lang="en-US" sz="2411" b="1" spc="-69" dirty="0">
                <a:solidFill>
                  <a:srgbClr val="FFFFFF"/>
                </a:solidFill>
                <a:latin typeface="Clear Sans Bold"/>
                <a:ea typeface="Clear Sans Bold"/>
                <a:cs typeface="Clear Sans Bold"/>
                <a:sym typeface="Clear Sans Bold"/>
              </a:rPr>
              <a:t>$16,419,280</a:t>
            </a:r>
          </a:p>
        </p:txBody>
      </p:sp>
      <p:sp>
        <p:nvSpPr>
          <p:cNvPr id="30" name="TextBox 30"/>
          <p:cNvSpPr txBox="1"/>
          <p:nvPr/>
        </p:nvSpPr>
        <p:spPr>
          <a:xfrm>
            <a:off x="6798110" y="4407880"/>
            <a:ext cx="1761919" cy="419100"/>
          </a:xfrm>
          <a:prstGeom prst="rect">
            <a:avLst/>
          </a:prstGeom>
        </p:spPr>
        <p:txBody>
          <a:bodyPr lIns="0" tIns="0" rIns="0" bIns="0" rtlCol="0" anchor="t">
            <a:spAutoFit/>
          </a:bodyPr>
          <a:lstStyle/>
          <a:p>
            <a:pPr algn="r">
              <a:lnSpc>
                <a:spcPts val="3479"/>
              </a:lnSpc>
            </a:pPr>
            <a:r>
              <a:rPr lang="en-US" sz="2399" b="1" spc="-69">
                <a:solidFill>
                  <a:srgbClr val="545454"/>
                </a:solidFill>
                <a:latin typeface="Clear Sans Bold"/>
                <a:ea typeface="Clear Sans Bold"/>
                <a:cs typeface="Clear Sans Bold"/>
                <a:sym typeface="Clear Sans Bold"/>
              </a:rPr>
              <a:t>$8,390,971</a:t>
            </a:r>
          </a:p>
        </p:txBody>
      </p:sp>
      <p:sp>
        <p:nvSpPr>
          <p:cNvPr id="31" name="TextBox 31"/>
          <p:cNvSpPr txBox="1"/>
          <p:nvPr/>
        </p:nvSpPr>
        <p:spPr>
          <a:xfrm>
            <a:off x="16625015" y="7664144"/>
            <a:ext cx="2731060" cy="399415"/>
          </a:xfrm>
          <a:prstGeom prst="rect">
            <a:avLst/>
          </a:prstGeom>
        </p:spPr>
        <p:txBody>
          <a:bodyPr lIns="0" tIns="0" rIns="0" bIns="0" rtlCol="0" anchor="t">
            <a:spAutoFit/>
          </a:bodyPr>
          <a:lstStyle/>
          <a:p>
            <a:pPr algn="l">
              <a:lnSpc>
                <a:spcPts val="2600"/>
              </a:lnSpc>
            </a:pPr>
            <a:r>
              <a:rPr lang="en-US" sz="2600" b="1">
                <a:solidFill>
                  <a:srgbClr val="000000"/>
                </a:solidFill>
                <a:latin typeface="Optima Bold"/>
                <a:ea typeface="Optima Bold"/>
                <a:cs typeface="Optima Bold"/>
                <a:sym typeface="Optima Bold"/>
              </a:rPr>
              <a:t>$5.58M</a:t>
            </a:r>
          </a:p>
        </p:txBody>
      </p:sp>
      <p:sp>
        <p:nvSpPr>
          <p:cNvPr id="32" name="TextBox 32"/>
          <p:cNvSpPr txBox="1"/>
          <p:nvPr/>
        </p:nvSpPr>
        <p:spPr>
          <a:xfrm>
            <a:off x="13056889" y="7613599"/>
            <a:ext cx="1681842" cy="453741"/>
          </a:xfrm>
          <a:prstGeom prst="rect">
            <a:avLst/>
          </a:prstGeom>
        </p:spPr>
        <p:txBody>
          <a:bodyPr lIns="0" tIns="0" rIns="0" bIns="0" rtlCol="0" anchor="t">
            <a:spAutoFit/>
          </a:bodyPr>
          <a:lstStyle/>
          <a:p>
            <a:pPr algn="just">
              <a:lnSpc>
                <a:spcPts val="3252"/>
              </a:lnSpc>
            </a:pPr>
            <a:r>
              <a:rPr lang="en-US" sz="2601" b="1" dirty="0">
                <a:solidFill>
                  <a:srgbClr val="545454"/>
                </a:solidFill>
                <a:latin typeface="Optima Bold"/>
                <a:ea typeface="Optima Bold"/>
                <a:cs typeface="Optima Bold"/>
                <a:sym typeface="Optima Bold"/>
              </a:rPr>
              <a:t>$3.72M</a:t>
            </a:r>
          </a:p>
        </p:txBody>
      </p:sp>
      <p:sp>
        <p:nvSpPr>
          <p:cNvPr id="33" name="TextBox 33"/>
          <p:cNvSpPr txBox="1"/>
          <p:nvPr/>
        </p:nvSpPr>
        <p:spPr>
          <a:xfrm>
            <a:off x="13516658" y="6276950"/>
            <a:ext cx="3774416" cy="949547"/>
          </a:xfrm>
          <a:prstGeom prst="rect">
            <a:avLst/>
          </a:prstGeom>
        </p:spPr>
        <p:txBody>
          <a:bodyPr lIns="0" tIns="0" rIns="0" bIns="0" rtlCol="0" anchor="t">
            <a:spAutoFit/>
          </a:bodyPr>
          <a:lstStyle/>
          <a:p>
            <a:pPr algn="l">
              <a:lnSpc>
                <a:spcPts val="2456"/>
              </a:lnSpc>
            </a:pPr>
            <a:r>
              <a:rPr lang="en-US" sz="1964">
                <a:solidFill>
                  <a:srgbClr val="000000"/>
                </a:solidFill>
                <a:latin typeface="Optima"/>
                <a:ea typeface="Optima"/>
                <a:cs typeface="Optima"/>
                <a:sym typeface="Optima"/>
              </a:rPr>
              <a:t>Station 54/56 $355,838</a:t>
            </a:r>
          </a:p>
          <a:p>
            <a:pPr algn="l">
              <a:lnSpc>
                <a:spcPts val="2456"/>
              </a:lnSpc>
            </a:pPr>
            <a:r>
              <a:rPr lang="en-US" sz="1964">
                <a:solidFill>
                  <a:srgbClr val="000000"/>
                </a:solidFill>
                <a:latin typeface="Optima"/>
                <a:ea typeface="Optima"/>
                <a:cs typeface="Optima"/>
                <a:sym typeface="Optima"/>
              </a:rPr>
              <a:t>Station 52/Admin $472,523</a:t>
            </a:r>
          </a:p>
          <a:p>
            <a:pPr algn="ctr">
              <a:lnSpc>
                <a:spcPts val="2456"/>
              </a:lnSpc>
            </a:pPr>
            <a:r>
              <a:rPr lang="en-US" sz="1964">
                <a:solidFill>
                  <a:srgbClr val="000000"/>
                </a:solidFill>
                <a:latin typeface="Optima"/>
                <a:ea typeface="Optima"/>
                <a:cs typeface="Optima"/>
                <a:sym typeface="Optima"/>
              </a:rPr>
              <a:t>$828,361 Paid in 2025</a:t>
            </a:r>
          </a:p>
        </p:txBody>
      </p:sp>
      <p:sp>
        <p:nvSpPr>
          <p:cNvPr id="34" name="TextBox 34"/>
          <p:cNvSpPr txBox="1"/>
          <p:nvPr/>
        </p:nvSpPr>
        <p:spPr>
          <a:xfrm>
            <a:off x="13910945" y="3831422"/>
            <a:ext cx="1607277" cy="373507"/>
          </a:xfrm>
          <a:prstGeom prst="rect">
            <a:avLst/>
          </a:prstGeom>
        </p:spPr>
        <p:txBody>
          <a:bodyPr lIns="0" tIns="0" rIns="0" bIns="0" rtlCol="0" anchor="t">
            <a:spAutoFit/>
          </a:bodyPr>
          <a:lstStyle/>
          <a:p>
            <a:pPr algn="r">
              <a:lnSpc>
                <a:spcPts val="3018"/>
              </a:lnSpc>
            </a:pPr>
            <a:r>
              <a:rPr lang="en-US" sz="2082" spc="-170">
                <a:solidFill>
                  <a:srgbClr val="000001"/>
                </a:solidFill>
                <a:latin typeface="Clear Sans"/>
                <a:ea typeface="Clear Sans"/>
                <a:cs typeface="Clear Sans"/>
                <a:sym typeface="Clear Sans"/>
              </a:rPr>
              <a:t>$0.065178</a:t>
            </a:r>
          </a:p>
        </p:txBody>
      </p:sp>
      <p:sp>
        <p:nvSpPr>
          <p:cNvPr id="35" name="TextBox 35"/>
          <p:cNvSpPr txBox="1"/>
          <p:nvPr/>
        </p:nvSpPr>
        <p:spPr>
          <a:xfrm>
            <a:off x="8735886" y="3650446"/>
            <a:ext cx="1761919" cy="419100"/>
          </a:xfrm>
          <a:prstGeom prst="rect">
            <a:avLst/>
          </a:prstGeom>
        </p:spPr>
        <p:txBody>
          <a:bodyPr lIns="0" tIns="0" rIns="0" bIns="0" rtlCol="0" anchor="t">
            <a:spAutoFit/>
          </a:bodyPr>
          <a:lstStyle/>
          <a:p>
            <a:pPr algn="r">
              <a:lnSpc>
                <a:spcPts val="3479"/>
              </a:lnSpc>
            </a:pPr>
            <a:r>
              <a:rPr lang="en-US" sz="2399" b="1" spc="-69">
                <a:solidFill>
                  <a:srgbClr val="545454"/>
                </a:solidFill>
                <a:latin typeface="Clear Sans Bold"/>
                <a:ea typeface="Clear Sans Bold"/>
                <a:cs typeface="Clear Sans Bold"/>
                <a:sym typeface="Clear Sans Bold"/>
              </a:rPr>
              <a:t>$9,974,986</a:t>
            </a:r>
          </a:p>
        </p:txBody>
      </p:sp>
      <p:sp>
        <p:nvSpPr>
          <p:cNvPr id="36" name="TextBox 36"/>
          <p:cNvSpPr txBox="1"/>
          <p:nvPr/>
        </p:nvSpPr>
        <p:spPr>
          <a:xfrm>
            <a:off x="6499145" y="7080740"/>
            <a:ext cx="1761919" cy="419100"/>
          </a:xfrm>
          <a:prstGeom prst="rect">
            <a:avLst/>
          </a:prstGeom>
        </p:spPr>
        <p:txBody>
          <a:bodyPr lIns="0" tIns="0" rIns="0" bIns="0" rtlCol="0" anchor="t">
            <a:spAutoFit/>
          </a:bodyPr>
          <a:lstStyle/>
          <a:p>
            <a:pPr algn="r">
              <a:lnSpc>
                <a:spcPts val="3479"/>
              </a:lnSpc>
            </a:pPr>
            <a:r>
              <a:rPr lang="en-US" sz="2400" b="1" spc="-69">
                <a:solidFill>
                  <a:srgbClr val="FFFFFF"/>
                </a:solidFill>
                <a:latin typeface="Clear Sans Bold"/>
                <a:ea typeface="Clear Sans Bold"/>
                <a:cs typeface="Clear Sans Bold"/>
                <a:sym typeface="Clear Sans Bold"/>
              </a:rPr>
              <a:t>$4.99M</a:t>
            </a:r>
          </a:p>
        </p:txBody>
      </p:sp>
      <p:sp>
        <p:nvSpPr>
          <p:cNvPr id="37" name="TextBox 37"/>
          <p:cNvSpPr txBox="1"/>
          <p:nvPr/>
        </p:nvSpPr>
        <p:spPr>
          <a:xfrm>
            <a:off x="8527203" y="6222419"/>
            <a:ext cx="1761919" cy="419100"/>
          </a:xfrm>
          <a:prstGeom prst="rect">
            <a:avLst/>
          </a:prstGeom>
        </p:spPr>
        <p:txBody>
          <a:bodyPr lIns="0" tIns="0" rIns="0" bIns="0" rtlCol="0" anchor="t">
            <a:spAutoFit/>
          </a:bodyPr>
          <a:lstStyle/>
          <a:p>
            <a:pPr algn="r">
              <a:lnSpc>
                <a:spcPts val="3479"/>
              </a:lnSpc>
            </a:pPr>
            <a:r>
              <a:rPr lang="en-US" sz="2400" b="1" spc="-69" dirty="0">
                <a:solidFill>
                  <a:srgbClr val="FFFFFF"/>
                </a:solidFill>
                <a:latin typeface="Clear Sans Bold"/>
                <a:ea typeface="Clear Sans Bold"/>
                <a:cs typeface="Clear Sans Bold"/>
                <a:sym typeface="Clear Sans Bold"/>
              </a:rPr>
              <a:t>$6.46M</a:t>
            </a:r>
          </a:p>
        </p:txBody>
      </p:sp>
      <p:sp>
        <p:nvSpPr>
          <p:cNvPr id="38" name="TextBox 38"/>
          <p:cNvSpPr txBox="1"/>
          <p:nvPr/>
        </p:nvSpPr>
        <p:spPr>
          <a:xfrm>
            <a:off x="8527204" y="4588855"/>
            <a:ext cx="1761919" cy="419100"/>
          </a:xfrm>
          <a:prstGeom prst="rect">
            <a:avLst/>
          </a:prstGeom>
        </p:spPr>
        <p:txBody>
          <a:bodyPr lIns="0" tIns="0" rIns="0" bIns="0" rtlCol="0" anchor="t">
            <a:spAutoFit/>
          </a:bodyPr>
          <a:lstStyle/>
          <a:p>
            <a:pPr algn="r">
              <a:lnSpc>
                <a:spcPts val="3479"/>
              </a:lnSpc>
            </a:pPr>
            <a:r>
              <a:rPr lang="en-US" sz="2400" b="1" spc="-69">
                <a:solidFill>
                  <a:srgbClr val="FFFFFF"/>
                </a:solidFill>
                <a:latin typeface="Clear Sans Bold"/>
                <a:ea typeface="Clear Sans Bold"/>
                <a:cs typeface="Clear Sans Bold"/>
                <a:sym typeface="Clear Sans Bold"/>
              </a:rPr>
              <a:t>$3.51M</a:t>
            </a:r>
          </a:p>
        </p:txBody>
      </p:sp>
      <p:sp>
        <p:nvSpPr>
          <p:cNvPr id="39" name="TextBox 39"/>
          <p:cNvSpPr txBox="1"/>
          <p:nvPr/>
        </p:nvSpPr>
        <p:spPr>
          <a:xfrm>
            <a:off x="6499145" y="5369001"/>
            <a:ext cx="1761919" cy="419100"/>
          </a:xfrm>
          <a:prstGeom prst="rect">
            <a:avLst/>
          </a:prstGeom>
        </p:spPr>
        <p:txBody>
          <a:bodyPr lIns="0" tIns="0" rIns="0" bIns="0" rtlCol="0" anchor="t">
            <a:spAutoFit/>
          </a:bodyPr>
          <a:lstStyle/>
          <a:p>
            <a:pPr algn="r">
              <a:lnSpc>
                <a:spcPts val="3479"/>
              </a:lnSpc>
            </a:pPr>
            <a:r>
              <a:rPr lang="en-US" sz="2400" b="1" spc="-69">
                <a:solidFill>
                  <a:srgbClr val="FFFFFF"/>
                </a:solidFill>
                <a:latin typeface="Clear Sans Bold"/>
                <a:ea typeface="Clear Sans Bold"/>
                <a:cs typeface="Clear Sans Bold"/>
                <a:sym typeface="Clear Sans Bold"/>
              </a:rPr>
              <a:t>$3.39M</a:t>
            </a:r>
          </a:p>
        </p:txBody>
      </p:sp>
      <p:sp>
        <p:nvSpPr>
          <p:cNvPr id="40" name="TextBox 40"/>
          <p:cNvSpPr txBox="1"/>
          <p:nvPr/>
        </p:nvSpPr>
        <p:spPr>
          <a:xfrm>
            <a:off x="16173306" y="9264491"/>
            <a:ext cx="2731060" cy="340043"/>
          </a:xfrm>
          <a:prstGeom prst="rect">
            <a:avLst/>
          </a:prstGeom>
        </p:spPr>
        <p:txBody>
          <a:bodyPr lIns="0" tIns="0" rIns="0" bIns="0" rtlCol="0" anchor="t">
            <a:spAutoFit/>
          </a:bodyPr>
          <a:lstStyle/>
          <a:p>
            <a:pPr algn="l">
              <a:lnSpc>
                <a:spcPts val="2437"/>
              </a:lnSpc>
            </a:pPr>
            <a:r>
              <a:rPr lang="en-US" sz="1950">
                <a:solidFill>
                  <a:srgbClr val="000000"/>
                </a:solidFill>
                <a:latin typeface="Optima"/>
                <a:ea typeface="Optima"/>
                <a:cs typeface="Optima"/>
                <a:sym typeface="Optima"/>
              </a:rPr>
              <a:t>$9,352,445</a:t>
            </a:r>
          </a:p>
        </p:txBody>
      </p:sp>
      <p:sp>
        <p:nvSpPr>
          <p:cNvPr id="41" name="TextBox 41"/>
          <p:cNvSpPr txBox="1"/>
          <p:nvPr/>
        </p:nvSpPr>
        <p:spPr>
          <a:xfrm>
            <a:off x="13806459" y="9299257"/>
            <a:ext cx="624748" cy="340043"/>
          </a:xfrm>
          <a:prstGeom prst="rect">
            <a:avLst/>
          </a:prstGeom>
        </p:spPr>
        <p:txBody>
          <a:bodyPr lIns="0" tIns="0" rIns="0" bIns="0" rtlCol="0" anchor="t">
            <a:spAutoFit/>
          </a:bodyPr>
          <a:lstStyle/>
          <a:p>
            <a:pPr algn="l">
              <a:lnSpc>
                <a:spcPts val="2437"/>
              </a:lnSpc>
            </a:pPr>
            <a:r>
              <a:rPr lang="en-US" sz="1950">
                <a:solidFill>
                  <a:srgbClr val="000000"/>
                </a:solidFill>
                <a:latin typeface="Optima"/>
                <a:ea typeface="Optima"/>
                <a:cs typeface="Optima"/>
                <a:sym typeface="Optima"/>
              </a:rPr>
              <a:t>$0</a:t>
            </a:r>
          </a:p>
        </p:txBody>
      </p:sp>
      <p:sp>
        <p:nvSpPr>
          <p:cNvPr id="42" name="TextBox 42"/>
          <p:cNvSpPr txBox="1"/>
          <p:nvPr/>
        </p:nvSpPr>
        <p:spPr>
          <a:xfrm>
            <a:off x="494093" y="7069300"/>
            <a:ext cx="4790616" cy="1128395"/>
          </a:xfrm>
          <a:prstGeom prst="rect">
            <a:avLst/>
          </a:prstGeom>
        </p:spPr>
        <p:txBody>
          <a:bodyPr lIns="0" tIns="0" rIns="0" bIns="0" rtlCol="0" anchor="t">
            <a:spAutoFit/>
          </a:bodyPr>
          <a:lstStyle/>
          <a:p>
            <a:pPr algn="ctr">
              <a:lnSpc>
                <a:spcPts val="2875"/>
              </a:lnSpc>
            </a:pPr>
            <a:r>
              <a:rPr lang="en-US" sz="2300" dirty="0">
                <a:solidFill>
                  <a:srgbClr val="000000"/>
                </a:solidFill>
                <a:latin typeface="Optima"/>
                <a:ea typeface="Optima"/>
                <a:cs typeface="Optima"/>
                <a:sym typeface="Optima"/>
              </a:rPr>
              <a:t>*Revenue includes Ad Valorem, Sales Tax and Interlocal Agreement funding from ESDs No. 2 &amp; 6.</a:t>
            </a:r>
          </a:p>
        </p:txBody>
      </p:sp>
      <p:sp>
        <p:nvSpPr>
          <p:cNvPr id="43" name="TextBox 43"/>
          <p:cNvSpPr txBox="1"/>
          <p:nvPr/>
        </p:nvSpPr>
        <p:spPr>
          <a:xfrm rot="-2700000">
            <a:off x="13826536" y="8146948"/>
            <a:ext cx="1798908" cy="617690"/>
          </a:xfrm>
          <a:prstGeom prst="rect">
            <a:avLst/>
          </a:prstGeom>
        </p:spPr>
        <p:txBody>
          <a:bodyPr lIns="0" tIns="0" rIns="0" bIns="0" rtlCol="0" anchor="t">
            <a:prstTxWarp prst="textArchUp">
              <a:avLst/>
            </a:prstTxWarp>
            <a:spAutoFit/>
            <a:scene3d>
              <a:camera prst="orthographicFront">
                <a:rot lat="21299999" lon="0" rev="0"/>
              </a:camera>
              <a:lightRig rig="threePt" dir="t"/>
            </a:scene3d>
          </a:bodyPr>
          <a:lstStyle/>
          <a:p>
            <a:pPr algn="ctr">
              <a:lnSpc>
                <a:spcPts val="2900"/>
              </a:lnSpc>
              <a:spcBef>
                <a:spcPct val="0"/>
              </a:spcBef>
            </a:pPr>
            <a:r>
              <a:rPr lang="en-US" sz="2000" spc="-58" dirty="0">
                <a:solidFill>
                  <a:srgbClr val="FFFFFF"/>
                </a:solidFill>
                <a:latin typeface="Clear Sans"/>
                <a:ea typeface="Clear Sans"/>
                <a:cs typeface="Clear Sans"/>
                <a:sym typeface="Clear Sans"/>
              </a:rPr>
              <a:t>Total Paid YE 25</a:t>
            </a:r>
          </a:p>
        </p:txBody>
      </p:sp>
      <p:sp>
        <p:nvSpPr>
          <p:cNvPr id="44" name="TextBox 44"/>
          <p:cNvSpPr txBox="1"/>
          <p:nvPr/>
        </p:nvSpPr>
        <p:spPr>
          <a:xfrm rot="3019613">
            <a:off x="15573750" y="8212758"/>
            <a:ext cx="1411461" cy="497432"/>
          </a:xfrm>
          <a:prstGeom prst="rect">
            <a:avLst/>
          </a:prstGeom>
        </p:spPr>
        <p:txBody>
          <a:bodyPr lIns="0" tIns="0" rIns="0" bIns="0" rtlCol="0" anchor="t">
            <a:prstTxWarp prst="textArchUp">
              <a:avLst/>
            </a:prstTxWarp>
            <a:spAutoFit/>
          </a:bodyPr>
          <a:lstStyle/>
          <a:p>
            <a:pPr algn="ctr">
              <a:lnSpc>
                <a:spcPts val="2900"/>
              </a:lnSpc>
              <a:spcBef>
                <a:spcPct val="0"/>
              </a:spcBef>
            </a:pPr>
            <a:r>
              <a:rPr lang="en-US" sz="2000" spc="-58" dirty="0">
                <a:solidFill>
                  <a:srgbClr val="FFFFFF"/>
                </a:solidFill>
                <a:latin typeface="Clear Sans"/>
                <a:ea typeface="Clear Sans"/>
                <a:cs typeface="Clear Sans"/>
                <a:sym typeface="Clear Sans"/>
              </a:rPr>
              <a:t>Balance Due</a:t>
            </a:r>
          </a:p>
        </p:txBody>
      </p:sp>
      <p:sp>
        <p:nvSpPr>
          <p:cNvPr id="45" name="TextBox 45"/>
          <p:cNvSpPr txBox="1"/>
          <p:nvPr/>
        </p:nvSpPr>
        <p:spPr>
          <a:xfrm>
            <a:off x="10763258" y="3507571"/>
            <a:ext cx="1761919" cy="419100"/>
          </a:xfrm>
          <a:prstGeom prst="rect">
            <a:avLst/>
          </a:prstGeom>
        </p:spPr>
        <p:txBody>
          <a:bodyPr lIns="0" tIns="0" rIns="0" bIns="0" rtlCol="0" anchor="t">
            <a:spAutoFit/>
          </a:bodyPr>
          <a:lstStyle/>
          <a:p>
            <a:pPr algn="r">
              <a:lnSpc>
                <a:spcPts val="3479"/>
              </a:lnSpc>
            </a:pPr>
            <a:r>
              <a:rPr lang="en-US" sz="2399" b="1" spc="-69" dirty="0">
                <a:solidFill>
                  <a:srgbClr val="545454"/>
                </a:solidFill>
                <a:latin typeface="Clear Sans Bold"/>
                <a:ea typeface="Clear Sans Bold"/>
                <a:cs typeface="Clear Sans Bold"/>
                <a:sym typeface="Clear Sans Bold"/>
              </a:rPr>
              <a:t>$10,182,897</a:t>
            </a:r>
          </a:p>
        </p:txBody>
      </p:sp>
      <p:sp>
        <p:nvSpPr>
          <p:cNvPr id="46" name="TextBox 46"/>
          <p:cNvSpPr txBox="1"/>
          <p:nvPr/>
        </p:nvSpPr>
        <p:spPr>
          <a:xfrm>
            <a:off x="10497805" y="4566221"/>
            <a:ext cx="1761919" cy="419100"/>
          </a:xfrm>
          <a:prstGeom prst="rect">
            <a:avLst/>
          </a:prstGeom>
        </p:spPr>
        <p:txBody>
          <a:bodyPr lIns="0" tIns="0" rIns="0" bIns="0" rtlCol="0" anchor="t">
            <a:spAutoFit/>
          </a:bodyPr>
          <a:lstStyle/>
          <a:p>
            <a:pPr algn="r">
              <a:lnSpc>
                <a:spcPts val="3479"/>
              </a:lnSpc>
            </a:pPr>
            <a:r>
              <a:rPr lang="en-US" sz="2400" b="1" spc="-69">
                <a:solidFill>
                  <a:srgbClr val="FFFFFF"/>
                </a:solidFill>
                <a:latin typeface="Clear Sans Bold"/>
                <a:ea typeface="Clear Sans Bold"/>
                <a:cs typeface="Clear Sans Bold"/>
                <a:sym typeface="Clear Sans Bold"/>
              </a:rPr>
              <a:t>$3.95M</a:t>
            </a:r>
          </a:p>
        </p:txBody>
      </p:sp>
      <p:sp>
        <p:nvSpPr>
          <p:cNvPr id="47" name="TextBox 47"/>
          <p:cNvSpPr txBox="1"/>
          <p:nvPr/>
        </p:nvSpPr>
        <p:spPr>
          <a:xfrm>
            <a:off x="10497805" y="6520196"/>
            <a:ext cx="1761919" cy="419100"/>
          </a:xfrm>
          <a:prstGeom prst="rect">
            <a:avLst/>
          </a:prstGeom>
        </p:spPr>
        <p:txBody>
          <a:bodyPr lIns="0" tIns="0" rIns="0" bIns="0" rtlCol="0" anchor="t">
            <a:spAutoFit/>
          </a:bodyPr>
          <a:lstStyle/>
          <a:p>
            <a:pPr algn="r">
              <a:lnSpc>
                <a:spcPts val="3479"/>
              </a:lnSpc>
            </a:pPr>
            <a:r>
              <a:rPr lang="en-US" sz="2400" b="1" spc="-69" dirty="0">
                <a:solidFill>
                  <a:srgbClr val="FFFFFF"/>
                </a:solidFill>
                <a:latin typeface="Clear Sans Bold"/>
                <a:ea typeface="Clear Sans Bold"/>
                <a:cs typeface="Clear Sans Bold"/>
                <a:sym typeface="Clear Sans Bold"/>
              </a:rPr>
              <a:t>$6.22M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526990"/>
            <a:ext cx="10283201" cy="1177290"/>
          </a:xfrm>
          <a:prstGeom prst="rect">
            <a:avLst/>
          </a:prstGeom>
        </p:spPr>
        <p:txBody>
          <a:bodyPr lIns="0" tIns="0" rIns="0" bIns="0" rtlCol="0" anchor="t">
            <a:spAutoFit/>
          </a:bodyPr>
          <a:lstStyle/>
          <a:p>
            <a:pPr algn="l">
              <a:lnSpc>
                <a:spcPts val="4620"/>
              </a:lnSpc>
            </a:pPr>
            <a:r>
              <a:rPr lang="en-US" sz="4200" b="1">
                <a:solidFill>
                  <a:srgbClr val="000001"/>
                </a:solidFill>
                <a:latin typeface="Open Sans Bold"/>
                <a:ea typeface="Open Sans Bold"/>
                <a:cs typeface="Open Sans Bold"/>
                <a:sym typeface="Open Sans Bold"/>
              </a:rPr>
              <a:t>ESD NO. 2 FINANCIAL PERFORMANCE</a:t>
            </a:r>
          </a:p>
          <a:p>
            <a:pPr marL="0" lvl="0" indent="0" algn="l">
              <a:lnSpc>
                <a:spcPts val="4620"/>
              </a:lnSpc>
              <a:spcBef>
                <a:spcPct val="0"/>
              </a:spcBef>
            </a:pPr>
            <a:r>
              <a:rPr lang="en-US" sz="4200" b="1">
                <a:solidFill>
                  <a:srgbClr val="000001"/>
                </a:solidFill>
                <a:latin typeface="Open Sans Bold"/>
                <a:ea typeface="Open Sans Bold"/>
                <a:cs typeface="Open Sans Bold"/>
                <a:sym typeface="Open Sans Bold"/>
              </a:rPr>
              <a:t>(UNAUDITED FY 25)</a:t>
            </a:r>
          </a:p>
        </p:txBody>
      </p:sp>
      <p:sp>
        <p:nvSpPr>
          <p:cNvPr id="3" name="AutoShape 3"/>
          <p:cNvSpPr/>
          <p:nvPr/>
        </p:nvSpPr>
        <p:spPr>
          <a:xfrm flipV="1">
            <a:off x="6347972" y="1446604"/>
            <a:ext cx="3070374" cy="10026"/>
          </a:xfrm>
          <a:prstGeom prst="line">
            <a:avLst/>
          </a:prstGeom>
          <a:ln w="19050" cap="flat">
            <a:solidFill>
              <a:srgbClr val="CBCBCB"/>
            </a:solidFill>
            <a:prstDash val="solid"/>
            <a:headEnd type="none" w="sm" len="sm"/>
            <a:tailEnd type="none" w="sm" len="sm"/>
          </a:ln>
        </p:spPr>
        <p:txBody>
          <a:bodyPr/>
          <a:lstStyle/>
          <a:p>
            <a:endParaRPr lang="en-US"/>
          </a:p>
        </p:txBody>
      </p:sp>
      <p:pic>
        <p:nvPicPr>
          <p:cNvPr id="4" name="Picture 4"/>
          <p:cNvPicPr>
            <a:picLocks noChangeAspect="1"/>
          </p:cNvPicPr>
          <p:nvPr/>
        </p:nvPicPr>
        <p:blipFill>
          <a:blip r:embed="rId2"/>
          <a:stretch>
            <a:fillRect/>
          </a:stretch>
        </p:blipFill>
        <p:spPr>
          <a:xfrm>
            <a:off x="559308" y="1342878"/>
            <a:ext cx="4923789" cy="5671041"/>
          </a:xfrm>
          <a:prstGeom prst="rect">
            <a:avLst/>
          </a:prstGeom>
        </p:spPr>
      </p:pic>
      <p:pic>
        <p:nvPicPr>
          <p:cNvPr id="5" name="Picture 5"/>
          <p:cNvPicPr>
            <a:picLocks noChangeAspect="1"/>
          </p:cNvPicPr>
          <p:nvPr/>
        </p:nvPicPr>
        <p:blipFill>
          <a:blip r:embed="rId3"/>
          <a:stretch>
            <a:fillRect/>
          </a:stretch>
        </p:blipFill>
        <p:spPr>
          <a:xfrm>
            <a:off x="12934037" y="3422285"/>
            <a:ext cx="4132297" cy="1308561"/>
          </a:xfrm>
          <a:prstGeom prst="rect">
            <a:avLst/>
          </a:prstGeom>
        </p:spPr>
      </p:pic>
      <p:pic>
        <p:nvPicPr>
          <p:cNvPr id="6" name="Picture 6"/>
          <p:cNvPicPr>
            <a:picLocks noChangeAspect="1"/>
          </p:cNvPicPr>
          <p:nvPr/>
        </p:nvPicPr>
        <p:blipFill>
          <a:blip r:embed="rId4"/>
          <a:stretch>
            <a:fillRect/>
          </a:stretch>
        </p:blipFill>
        <p:spPr>
          <a:xfrm>
            <a:off x="12883792" y="4461229"/>
            <a:ext cx="4132297" cy="1308561"/>
          </a:xfrm>
          <a:prstGeom prst="rect">
            <a:avLst/>
          </a:prstGeom>
        </p:spPr>
      </p:pic>
      <p:pic>
        <p:nvPicPr>
          <p:cNvPr id="7" name="Picture 7"/>
          <p:cNvPicPr>
            <a:picLocks noChangeAspect="1"/>
          </p:cNvPicPr>
          <p:nvPr/>
        </p:nvPicPr>
        <p:blipFill>
          <a:blip r:embed="rId5"/>
          <a:stretch>
            <a:fillRect/>
          </a:stretch>
        </p:blipFill>
        <p:spPr>
          <a:xfrm>
            <a:off x="12883792" y="2437155"/>
            <a:ext cx="4132297" cy="1308561"/>
          </a:xfrm>
          <a:prstGeom prst="rect">
            <a:avLst/>
          </a:prstGeom>
        </p:spPr>
      </p:pic>
      <p:pic>
        <p:nvPicPr>
          <p:cNvPr id="8" name="Picture 8"/>
          <p:cNvPicPr>
            <a:picLocks noChangeAspect="1"/>
          </p:cNvPicPr>
          <p:nvPr/>
        </p:nvPicPr>
        <p:blipFill>
          <a:blip r:embed="rId6"/>
          <a:stretch>
            <a:fillRect/>
          </a:stretch>
        </p:blipFill>
        <p:spPr>
          <a:xfrm>
            <a:off x="5080648" y="2000894"/>
            <a:ext cx="8409607" cy="7151681"/>
          </a:xfrm>
          <a:prstGeom prst="rect">
            <a:avLst/>
          </a:prstGeom>
        </p:spPr>
      </p:pic>
      <p:pic>
        <p:nvPicPr>
          <p:cNvPr id="9" name="Picture 9"/>
          <p:cNvPicPr>
            <a:picLocks noChangeAspect="1"/>
          </p:cNvPicPr>
          <p:nvPr/>
        </p:nvPicPr>
        <p:blipFill>
          <a:blip r:embed="rId7"/>
          <a:stretch>
            <a:fillRect/>
          </a:stretch>
        </p:blipFill>
        <p:spPr>
          <a:xfrm>
            <a:off x="13336316" y="6526889"/>
            <a:ext cx="4574279" cy="2668329"/>
          </a:xfrm>
          <a:prstGeom prst="rect">
            <a:avLst/>
          </a:prstGeom>
        </p:spPr>
      </p:pic>
      <p:sp>
        <p:nvSpPr>
          <p:cNvPr id="13" name="Freeform 13"/>
          <p:cNvSpPr/>
          <p:nvPr/>
        </p:nvSpPr>
        <p:spPr>
          <a:xfrm>
            <a:off x="952846" y="1780571"/>
            <a:ext cx="2007539" cy="637588"/>
          </a:xfrm>
          <a:custGeom>
            <a:avLst/>
            <a:gdLst/>
            <a:ahLst/>
            <a:cxnLst/>
            <a:rect l="l" t="t" r="r" b="b"/>
            <a:pathLst>
              <a:path w="2007539" h="637588">
                <a:moveTo>
                  <a:pt x="0" y="0"/>
                </a:moveTo>
                <a:lnTo>
                  <a:pt x="2007539" y="0"/>
                </a:lnTo>
                <a:lnTo>
                  <a:pt x="2007539" y="637588"/>
                </a:lnTo>
                <a:lnTo>
                  <a:pt x="0" y="637588"/>
                </a:lnTo>
                <a:lnTo>
                  <a:pt x="0" y="0"/>
                </a:lnTo>
                <a:close/>
              </a:path>
            </a:pathLst>
          </a:custGeom>
          <a:blipFill>
            <a:blip r:embed="rId8"/>
            <a:stretch>
              <a:fillRect/>
            </a:stretch>
          </a:blipFill>
        </p:spPr>
        <p:txBody>
          <a:bodyPr/>
          <a:lstStyle/>
          <a:p>
            <a:endParaRPr lang="en-US" dirty="0"/>
          </a:p>
        </p:txBody>
      </p:sp>
      <p:sp>
        <p:nvSpPr>
          <p:cNvPr id="14" name="Freeform 14"/>
          <p:cNvSpPr/>
          <p:nvPr/>
        </p:nvSpPr>
        <p:spPr>
          <a:xfrm>
            <a:off x="3013709" y="1813634"/>
            <a:ext cx="1924050" cy="563348"/>
          </a:xfrm>
          <a:custGeom>
            <a:avLst/>
            <a:gdLst/>
            <a:ahLst/>
            <a:cxnLst/>
            <a:rect l="l" t="t" r="r" b="b"/>
            <a:pathLst>
              <a:path w="1924050" h="563348">
                <a:moveTo>
                  <a:pt x="0" y="0"/>
                </a:moveTo>
                <a:lnTo>
                  <a:pt x="1924050" y="0"/>
                </a:lnTo>
                <a:lnTo>
                  <a:pt x="1924050" y="563348"/>
                </a:lnTo>
                <a:lnTo>
                  <a:pt x="0" y="563348"/>
                </a:lnTo>
                <a:lnTo>
                  <a:pt x="0" y="0"/>
                </a:lnTo>
                <a:close/>
              </a:path>
            </a:pathLst>
          </a:custGeom>
          <a:blipFill>
            <a:blip r:embed="rId9"/>
            <a:stretch>
              <a:fillRect/>
            </a:stretch>
          </a:blipFill>
        </p:spPr>
        <p:txBody>
          <a:bodyPr/>
          <a:lstStyle/>
          <a:p>
            <a:endParaRPr lang="en-US"/>
          </a:p>
        </p:txBody>
      </p:sp>
      <p:sp>
        <p:nvSpPr>
          <p:cNvPr id="15" name="TextBox 15"/>
          <p:cNvSpPr txBox="1"/>
          <p:nvPr/>
        </p:nvSpPr>
        <p:spPr>
          <a:xfrm>
            <a:off x="557031" y="8328513"/>
            <a:ext cx="4875333" cy="1575117"/>
          </a:xfrm>
          <a:prstGeom prst="rect">
            <a:avLst/>
          </a:prstGeom>
        </p:spPr>
        <p:txBody>
          <a:bodyPr wrap="square" lIns="0" tIns="0" rIns="0" bIns="0" rtlCol="0" anchor="t">
            <a:spAutoFit/>
          </a:bodyPr>
          <a:lstStyle/>
          <a:p>
            <a:pPr algn="ctr">
              <a:lnSpc>
                <a:spcPts val="3062"/>
              </a:lnSpc>
            </a:pPr>
            <a:r>
              <a:rPr lang="en-US" sz="2450" dirty="0">
                <a:solidFill>
                  <a:srgbClr val="000000"/>
                </a:solidFill>
                <a:latin typeface="Optima"/>
                <a:ea typeface="Optima"/>
                <a:cs typeface="Optima"/>
                <a:sym typeface="Optima"/>
              </a:rPr>
              <a:t>At the end of 2025, the ESD No. 2 Reserve/Emergency Fund reached a total of $6.1M achieving a ten-month reserve operating budget.</a:t>
            </a:r>
          </a:p>
        </p:txBody>
      </p:sp>
      <p:sp>
        <p:nvSpPr>
          <p:cNvPr id="16" name="TextBox 16"/>
          <p:cNvSpPr txBox="1"/>
          <p:nvPr/>
        </p:nvSpPr>
        <p:spPr>
          <a:xfrm>
            <a:off x="13131294" y="1934269"/>
            <a:ext cx="4588966" cy="428429"/>
          </a:xfrm>
          <a:prstGeom prst="rect">
            <a:avLst/>
          </a:prstGeom>
        </p:spPr>
        <p:txBody>
          <a:bodyPr lIns="0" tIns="0" rIns="0" bIns="0" rtlCol="0" anchor="t">
            <a:spAutoFit/>
          </a:bodyPr>
          <a:lstStyle/>
          <a:p>
            <a:pPr marL="0" lvl="0" indent="0" algn="ctr">
              <a:lnSpc>
                <a:spcPts val="3303"/>
              </a:lnSpc>
              <a:spcBef>
                <a:spcPct val="0"/>
              </a:spcBef>
            </a:pPr>
            <a:r>
              <a:rPr lang="en-US" sz="3003">
                <a:solidFill>
                  <a:srgbClr val="000000"/>
                </a:solidFill>
                <a:latin typeface="Open Sans"/>
                <a:ea typeface="Open Sans"/>
                <a:cs typeface="Open Sans"/>
                <a:sym typeface="Open Sans"/>
              </a:rPr>
              <a:t>Tax Rate Comparison</a:t>
            </a:r>
          </a:p>
        </p:txBody>
      </p:sp>
      <p:sp>
        <p:nvSpPr>
          <p:cNvPr id="17" name="TextBox 17"/>
          <p:cNvSpPr txBox="1"/>
          <p:nvPr/>
        </p:nvSpPr>
        <p:spPr>
          <a:xfrm>
            <a:off x="13544424" y="2840276"/>
            <a:ext cx="1662735" cy="384423"/>
          </a:xfrm>
          <a:prstGeom prst="rect">
            <a:avLst/>
          </a:prstGeom>
        </p:spPr>
        <p:txBody>
          <a:bodyPr lIns="0" tIns="0" rIns="0" bIns="0" rtlCol="0" anchor="t">
            <a:spAutoFit/>
          </a:bodyPr>
          <a:lstStyle/>
          <a:p>
            <a:pPr algn="r">
              <a:lnSpc>
                <a:spcPts val="3123"/>
              </a:lnSpc>
            </a:pPr>
            <a:r>
              <a:rPr lang="en-US" sz="2153" spc="-176">
                <a:solidFill>
                  <a:srgbClr val="000001"/>
                </a:solidFill>
                <a:latin typeface="Clear Sans"/>
                <a:ea typeface="Clear Sans"/>
                <a:cs typeface="Clear Sans"/>
                <a:sym typeface="Clear Sans"/>
              </a:rPr>
              <a:t>$0.061626</a:t>
            </a:r>
          </a:p>
        </p:txBody>
      </p:sp>
      <p:sp>
        <p:nvSpPr>
          <p:cNvPr id="18" name="TextBox 18"/>
          <p:cNvSpPr txBox="1"/>
          <p:nvPr/>
        </p:nvSpPr>
        <p:spPr>
          <a:xfrm>
            <a:off x="15890608" y="2840276"/>
            <a:ext cx="1662735" cy="384423"/>
          </a:xfrm>
          <a:prstGeom prst="rect">
            <a:avLst/>
          </a:prstGeom>
        </p:spPr>
        <p:txBody>
          <a:bodyPr lIns="0" tIns="0" rIns="0" bIns="0" rtlCol="0" anchor="t">
            <a:spAutoFit/>
          </a:bodyPr>
          <a:lstStyle/>
          <a:p>
            <a:pPr algn="r">
              <a:lnSpc>
                <a:spcPts val="3123"/>
              </a:lnSpc>
            </a:pPr>
            <a:r>
              <a:rPr lang="en-US" sz="2153" spc="-176">
                <a:solidFill>
                  <a:srgbClr val="000001"/>
                </a:solidFill>
                <a:latin typeface="Clear Sans"/>
                <a:ea typeface="Clear Sans"/>
                <a:cs typeface="Clear Sans"/>
                <a:sym typeface="Clear Sans"/>
              </a:rPr>
              <a:t>2023</a:t>
            </a:r>
          </a:p>
        </p:txBody>
      </p:sp>
      <p:sp>
        <p:nvSpPr>
          <p:cNvPr id="19" name="TextBox 19"/>
          <p:cNvSpPr txBox="1"/>
          <p:nvPr/>
        </p:nvSpPr>
        <p:spPr>
          <a:xfrm>
            <a:off x="15890608" y="4894723"/>
            <a:ext cx="1662735" cy="384423"/>
          </a:xfrm>
          <a:prstGeom prst="rect">
            <a:avLst/>
          </a:prstGeom>
        </p:spPr>
        <p:txBody>
          <a:bodyPr lIns="0" tIns="0" rIns="0" bIns="0" rtlCol="0" anchor="t">
            <a:spAutoFit/>
          </a:bodyPr>
          <a:lstStyle/>
          <a:p>
            <a:pPr algn="r">
              <a:lnSpc>
                <a:spcPts val="3123"/>
              </a:lnSpc>
            </a:pPr>
            <a:r>
              <a:rPr lang="en-US" sz="2153" spc="-176">
                <a:solidFill>
                  <a:srgbClr val="000001"/>
                </a:solidFill>
                <a:latin typeface="Clear Sans"/>
                <a:ea typeface="Clear Sans"/>
                <a:cs typeface="Clear Sans"/>
                <a:sym typeface="Clear Sans"/>
              </a:rPr>
              <a:t>2025</a:t>
            </a:r>
          </a:p>
        </p:txBody>
      </p:sp>
      <p:sp>
        <p:nvSpPr>
          <p:cNvPr id="20" name="TextBox 20"/>
          <p:cNvSpPr txBox="1"/>
          <p:nvPr/>
        </p:nvSpPr>
        <p:spPr>
          <a:xfrm>
            <a:off x="15890608" y="3915714"/>
            <a:ext cx="1662735" cy="384423"/>
          </a:xfrm>
          <a:prstGeom prst="rect">
            <a:avLst/>
          </a:prstGeom>
        </p:spPr>
        <p:txBody>
          <a:bodyPr lIns="0" tIns="0" rIns="0" bIns="0" rtlCol="0" anchor="t">
            <a:spAutoFit/>
          </a:bodyPr>
          <a:lstStyle/>
          <a:p>
            <a:pPr algn="r">
              <a:lnSpc>
                <a:spcPts val="3123"/>
              </a:lnSpc>
            </a:pPr>
            <a:r>
              <a:rPr lang="en-US" sz="2153" spc="-176">
                <a:solidFill>
                  <a:srgbClr val="000001"/>
                </a:solidFill>
                <a:latin typeface="Clear Sans"/>
                <a:ea typeface="Clear Sans"/>
                <a:cs typeface="Clear Sans"/>
                <a:sym typeface="Clear Sans"/>
              </a:rPr>
              <a:t>2024</a:t>
            </a:r>
          </a:p>
        </p:txBody>
      </p:sp>
      <p:sp>
        <p:nvSpPr>
          <p:cNvPr id="21" name="TextBox 21"/>
          <p:cNvSpPr txBox="1"/>
          <p:nvPr/>
        </p:nvSpPr>
        <p:spPr>
          <a:xfrm>
            <a:off x="6992491" y="8897651"/>
            <a:ext cx="6115266" cy="512094"/>
          </a:xfrm>
          <a:prstGeom prst="rect">
            <a:avLst/>
          </a:prstGeom>
        </p:spPr>
        <p:txBody>
          <a:bodyPr lIns="0" tIns="0" rIns="0" bIns="0" rtlCol="0" anchor="t">
            <a:spAutoFit/>
          </a:bodyPr>
          <a:lstStyle/>
          <a:p>
            <a:pPr algn="ctr">
              <a:lnSpc>
                <a:spcPts val="3796"/>
              </a:lnSpc>
            </a:pPr>
            <a:r>
              <a:rPr lang="en-US" sz="2617" dirty="0">
                <a:solidFill>
                  <a:srgbClr val="000000"/>
                </a:solidFill>
                <a:latin typeface="Optima"/>
                <a:ea typeface="Optima"/>
                <a:cs typeface="Optima"/>
                <a:sym typeface="Optima"/>
              </a:rPr>
              <a:t>ESD No. 2 Does Not Collect Sales Tax</a:t>
            </a:r>
          </a:p>
        </p:txBody>
      </p:sp>
      <p:sp>
        <p:nvSpPr>
          <p:cNvPr id="22" name="TextBox 22"/>
          <p:cNvSpPr txBox="1"/>
          <p:nvPr/>
        </p:nvSpPr>
        <p:spPr>
          <a:xfrm>
            <a:off x="13131294" y="6230229"/>
            <a:ext cx="4764977" cy="450151"/>
          </a:xfrm>
          <a:prstGeom prst="rect">
            <a:avLst/>
          </a:prstGeom>
        </p:spPr>
        <p:txBody>
          <a:bodyPr lIns="0" tIns="0" rIns="0" bIns="0" rtlCol="0" anchor="t">
            <a:spAutoFit/>
          </a:bodyPr>
          <a:lstStyle/>
          <a:p>
            <a:pPr marL="0" lvl="0" indent="0" algn="ctr">
              <a:lnSpc>
                <a:spcPts val="3514"/>
              </a:lnSpc>
              <a:spcBef>
                <a:spcPct val="0"/>
              </a:spcBef>
            </a:pPr>
            <a:r>
              <a:rPr lang="en-US" sz="3194">
                <a:solidFill>
                  <a:srgbClr val="000001"/>
                </a:solidFill>
                <a:latin typeface="Open Sans"/>
                <a:ea typeface="Open Sans"/>
                <a:cs typeface="Open Sans"/>
                <a:sym typeface="Open Sans"/>
              </a:rPr>
              <a:t>No Debt Service</a:t>
            </a:r>
          </a:p>
        </p:txBody>
      </p:sp>
      <p:sp>
        <p:nvSpPr>
          <p:cNvPr id="23" name="TextBox 23"/>
          <p:cNvSpPr txBox="1"/>
          <p:nvPr/>
        </p:nvSpPr>
        <p:spPr>
          <a:xfrm>
            <a:off x="6818175" y="3789630"/>
            <a:ext cx="2021025" cy="400890"/>
          </a:xfrm>
          <a:prstGeom prst="rect">
            <a:avLst/>
          </a:prstGeom>
        </p:spPr>
        <p:txBody>
          <a:bodyPr lIns="0" tIns="0" rIns="0" bIns="0" rtlCol="0" anchor="t">
            <a:spAutoFit/>
          </a:bodyPr>
          <a:lstStyle/>
          <a:p>
            <a:pPr algn="r">
              <a:lnSpc>
                <a:spcPts val="3389"/>
              </a:lnSpc>
            </a:pPr>
            <a:r>
              <a:rPr lang="en-US" sz="2337" b="1" spc="-67">
                <a:solidFill>
                  <a:srgbClr val="FFFFFF"/>
                </a:solidFill>
                <a:latin typeface="Clear Sans Bold"/>
                <a:ea typeface="Clear Sans Bold"/>
                <a:cs typeface="Clear Sans Bold"/>
                <a:sym typeface="Clear Sans Bold"/>
              </a:rPr>
              <a:t>$5,074,627</a:t>
            </a:r>
          </a:p>
        </p:txBody>
      </p:sp>
      <p:sp>
        <p:nvSpPr>
          <p:cNvPr id="24" name="TextBox 24"/>
          <p:cNvSpPr txBox="1"/>
          <p:nvPr/>
        </p:nvSpPr>
        <p:spPr>
          <a:xfrm>
            <a:off x="8972550" y="8375264"/>
            <a:ext cx="2021025" cy="445419"/>
          </a:xfrm>
          <a:prstGeom prst="rect">
            <a:avLst/>
          </a:prstGeom>
        </p:spPr>
        <p:txBody>
          <a:bodyPr lIns="0" tIns="0" rIns="0" bIns="0" rtlCol="0" anchor="t">
            <a:spAutoFit/>
          </a:bodyPr>
          <a:lstStyle/>
          <a:p>
            <a:pPr algn="ctr">
              <a:lnSpc>
                <a:spcPts val="3796"/>
              </a:lnSpc>
            </a:pPr>
            <a:r>
              <a:rPr lang="en-US" sz="2617" spc="-214">
                <a:solidFill>
                  <a:srgbClr val="000001"/>
                </a:solidFill>
                <a:latin typeface="Clear Sans"/>
                <a:ea typeface="Clear Sans"/>
                <a:cs typeface="Clear Sans"/>
                <a:sym typeface="Clear Sans"/>
              </a:rPr>
              <a:t>2024</a:t>
            </a:r>
          </a:p>
        </p:txBody>
      </p:sp>
      <p:sp>
        <p:nvSpPr>
          <p:cNvPr id="25" name="TextBox 25"/>
          <p:cNvSpPr txBox="1"/>
          <p:nvPr/>
        </p:nvSpPr>
        <p:spPr>
          <a:xfrm>
            <a:off x="10763250" y="8375264"/>
            <a:ext cx="2021025" cy="445419"/>
          </a:xfrm>
          <a:prstGeom prst="rect">
            <a:avLst/>
          </a:prstGeom>
        </p:spPr>
        <p:txBody>
          <a:bodyPr lIns="0" tIns="0" rIns="0" bIns="0" rtlCol="0" anchor="t">
            <a:spAutoFit/>
          </a:bodyPr>
          <a:lstStyle/>
          <a:p>
            <a:pPr algn="ctr">
              <a:lnSpc>
                <a:spcPts val="3796"/>
              </a:lnSpc>
            </a:pPr>
            <a:r>
              <a:rPr lang="en-US" sz="2617" spc="-214">
                <a:solidFill>
                  <a:srgbClr val="000001"/>
                </a:solidFill>
                <a:latin typeface="Clear Sans"/>
                <a:ea typeface="Clear Sans"/>
                <a:cs typeface="Clear Sans"/>
                <a:sym typeface="Clear Sans"/>
              </a:rPr>
              <a:t>2025</a:t>
            </a:r>
          </a:p>
        </p:txBody>
      </p:sp>
      <p:sp>
        <p:nvSpPr>
          <p:cNvPr id="26" name="TextBox 26"/>
          <p:cNvSpPr txBox="1"/>
          <p:nvPr/>
        </p:nvSpPr>
        <p:spPr>
          <a:xfrm>
            <a:off x="7075350" y="8375264"/>
            <a:ext cx="2021025" cy="445419"/>
          </a:xfrm>
          <a:prstGeom prst="rect">
            <a:avLst/>
          </a:prstGeom>
        </p:spPr>
        <p:txBody>
          <a:bodyPr lIns="0" tIns="0" rIns="0" bIns="0" rtlCol="0" anchor="t">
            <a:spAutoFit/>
          </a:bodyPr>
          <a:lstStyle/>
          <a:p>
            <a:pPr algn="ctr">
              <a:lnSpc>
                <a:spcPts val="3796"/>
              </a:lnSpc>
            </a:pPr>
            <a:r>
              <a:rPr lang="en-US" sz="2617" spc="-214">
                <a:solidFill>
                  <a:srgbClr val="000001"/>
                </a:solidFill>
                <a:latin typeface="Clear Sans"/>
                <a:ea typeface="Clear Sans"/>
                <a:cs typeface="Clear Sans"/>
                <a:sym typeface="Clear Sans"/>
              </a:rPr>
              <a:t>2023</a:t>
            </a:r>
          </a:p>
        </p:txBody>
      </p:sp>
      <p:sp>
        <p:nvSpPr>
          <p:cNvPr id="27" name="TextBox 27"/>
          <p:cNvSpPr txBox="1"/>
          <p:nvPr/>
        </p:nvSpPr>
        <p:spPr>
          <a:xfrm>
            <a:off x="2960385" y="4724400"/>
            <a:ext cx="1663145" cy="419100"/>
          </a:xfrm>
          <a:prstGeom prst="rect">
            <a:avLst/>
          </a:prstGeom>
        </p:spPr>
        <p:txBody>
          <a:bodyPr lIns="0" tIns="0" rIns="0" bIns="0" rtlCol="0" anchor="t">
            <a:spAutoFit/>
          </a:bodyPr>
          <a:lstStyle/>
          <a:p>
            <a:pPr algn="r">
              <a:lnSpc>
                <a:spcPts val="3479"/>
              </a:lnSpc>
            </a:pPr>
            <a:r>
              <a:rPr lang="en-US" sz="2400" b="1" spc="-69" dirty="0">
                <a:solidFill>
                  <a:srgbClr val="FFFFFF"/>
                </a:solidFill>
                <a:latin typeface="Clear Sans Bold"/>
                <a:ea typeface="Clear Sans Bold"/>
                <a:cs typeface="Clear Sans Bold"/>
                <a:sym typeface="Clear Sans Bold"/>
              </a:rPr>
              <a:t>$8,045,647</a:t>
            </a:r>
          </a:p>
        </p:txBody>
      </p:sp>
      <p:sp>
        <p:nvSpPr>
          <p:cNvPr id="28" name="TextBox 28"/>
          <p:cNvSpPr txBox="1"/>
          <p:nvPr/>
        </p:nvSpPr>
        <p:spPr>
          <a:xfrm rot="-60000">
            <a:off x="1092543" y="4091046"/>
            <a:ext cx="1663145" cy="419100"/>
          </a:xfrm>
          <a:prstGeom prst="rect">
            <a:avLst/>
          </a:prstGeom>
        </p:spPr>
        <p:txBody>
          <a:bodyPr lIns="0" tIns="0" rIns="0" bIns="0" rtlCol="0" anchor="t">
            <a:spAutoFit/>
          </a:bodyPr>
          <a:lstStyle/>
          <a:p>
            <a:pPr algn="r">
              <a:lnSpc>
                <a:spcPts val="3479"/>
              </a:lnSpc>
            </a:pPr>
            <a:r>
              <a:rPr lang="en-US" sz="2400" b="1" spc="-69" dirty="0">
                <a:solidFill>
                  <a:srgbClr val="FFFFFF"/>
                </a:solidFill>
                <a:latin typeface="Clear Sans Bold"/>
                <a:ea typeface="Clear Sans Bold"/>
                <a:cs typeface="Clear Sans Bold"/>
                <a:sym typeface="Clear Sans Bold"/>
              </a:rPr>
              <a:t>$7,395,817</a:t>
            </a:r>
          </a:p>
        </p:txBody>
      </p:sp>
      <p:sp>
        <p:nvSpPr>
          <p:cNvPr id="29" name="TextBox 29"/>
          <p:cNvSpPr txBox="1"/>
          <p:nvPr/>
        </p:nvSpPr>
        <p:spPr>
          <a:xfrm>
            <a:off x="13442281" y="3855779"/>
            <a:ext cx="1662735" cy="384423"/>
          </a:xfrm>
          <a:prstGeom prst="rect">
            <a:avLst/>
          </a:prstGeom>
        </p:spPr>
        <p:txBody>
          <a:bodyPr lIns="0" tIns="0" rIns="0" bIns="0" rtlCol="0" anchor="t">
            <a:spAutoFit/>
          </a:bodyPr>
          <a:lstStyle/>
          <a:p>
            <a:pPr algn="r">
              <a:lnSpc>
                <a:spcPts val="3123"/>
              </a:lnSpc>
            </a:pPr>
            <a:r>
              <a:rPr lang="en-US" sz="2153" spc="-176">
                <a:solidFill>
                  <a:srgbClr val="000001"/>
                </a:solidFill>
                <a:latin typeface="Clear Sans"/>
                <a:ea typeface="Clear Sans"/>
                <a:cs typeface="Clear Sans"/>
                <a:sym typeface="Clear Sans"/>
              </a:rPr>
              <a:t>$0.057406</a:t>
            </a:r>
          </a:p>
        </p:txBody>
      </p:sp>
      <p:sp>
        <p:nvSpPr>
          <p:cNvPr id="30" name="TextBox 30"/>
          <p:cNvSpPr txBox="1"/>
          <p:nvPr/>
        </p:nvSpPr>
        <p:spPr>
          <a:xfrm>
            <a:off x="8713650" y="3160140"/>
            <a:ext cx="2021025" cy="400890"/>
          </a:xfrm>
          <a:prstGeom prst="rect">
            <a:avLst/>
          </a:prstGeom>
        </p:spPr>
        <p:txBody>
          <a:bodyPr lIns="0" tIns="0" rIns="0" bIns="0" rtlCol="0" anchor="t">
            <a:spAutoFit/>
          </a:bodyPr>
          <a:lstStyle/>
          <a:p>
            <a:pPr algn="r">
              <a:lnSpc>
                <a:spcPts val="3389"/>
              </a:lnSpc>
            </a:pPr>
            <a:r>
              <a:rPr lang="en-US" sz="2337" b="1" spc="-67">
                <a:solidFill>
                  <a:srgbClr val="FFFFFF"/>
                </a:solidFill>
                <a:latin typeface="Clear Sans Bold"/>
                <a:ea typeface="Clear Sans Bold"/>
                <a:cs typeface="Clear Sans Bold"/>
                <a:sym typeface="Clear Sans Bold"/>
              </a:rPr>
              <a:t>$5,690,786</a:t>
            </a:r>
          </a:p>
        </p:txBody>
      </p:sp>
      <p:sp>
        <p:nvSpPr>
          <p:cNvPr id="31" name="TextBox 31"/>
          <p:cNvSpPr txBox="1"/>
          <p:nvPr/>
        </p:nvSpPr>
        <p:spPr>
          <a:xfrm>
            <a:off x="414396" y="6695730"/>
            <a:ext cx="5166248" cy="1574662"/>
          </a:xfrm>
          <a:prstGeom prst="rect">
            <a:avLst/>
          </a:prstGeom>
        </p:spPr>
        <p:txBody>
          <a:bodyPr wrap="square" lIns="0" tIns="0" rIns="0" bIns="0" rtlCol="0" anchor="t">
            <a:spAutoFit/>
          </a:bodyPr>
          <a:lstStyle/>
          <a:p>
            <a:pPr algn="ctr">
              <a:lnSpc>
                <a:spcPts val="3062"/>
              </a:lnSpc>
            </a:pPr>
            <a:r>
              <a:rPr lang="en-US" sz="2450" dirty="0">
                <a:solidFill>
                  <a:srgbClr val="000000"/>
                </a:solidFill>
                <a:latin typeface="Optima"/>
                <a:ea typeface="Optima"/>
                <a:cs typeface="Optima"/>
                <a:sym typeface="Optima"/>
              </a:rPr>
              <a:t>*Revenue includes Ad Valorem and Patient Receivables. Expenses includes $5.7M paid to ESD No. 3 for Interlocal Agreement.</a:t>
            </a:r>
          </a:p>
        </p:txBody>
      </p:sp>
      <p:sp>
        <p:nvSpPr>
          <p:cNvPr id="32" name="TextBox 32"/>
          <p:cNvSpPr txBox="1"/>
          <p:nvPr/>
        </p:nvSpPr>
        <p:spPr>
          <a:xfrm>
            <a:off x="13404181" y="4894723"/>
            <a:ext cx="1662735" cy="384423"/>
          </a:xfrm>
          <a:prstGeom prst="rect">
            <a:avLst/>
          </a:prstGeom>
        </p:spPr>
        <p:txBody>
          <a:bodyPr lIns="0" tIns="0" rIns="0" bIns="0" rtlCol="0" anchor="t">
            <a:spAutoFit/>
          </a:bodyPr>
          <a:lstStyle/>
          <a:p>
            <a:pPr algn="r">
              <a:lnSpc>
                <a:spcPts val="3123"/>
              </a:lnSpc>
            </a:pPr>
            <a:r>
              <a:rPr lang="en-US" sz="2153" spc="-176">
                <a:solidFill>
                  <a:srgbClr val="000001"/>
                </a:solidFill>
                <a:latin typeface="Clear Sans"/>
                <a:ea typeface="Clear Sans"/>
                <a:cs typeface="Clear Sans"/>
                <a:sym typeface="Clear Sans"/>
              </a:rPr>
              <a:t>$0.056167</a:t>
            </a:r>
          </a:p>
        </p:txBody>
      </p:sp>
      <p:sp>
        <p:nvSpPr>
          <p:cNvPr id="33" name="TextBox 33"/>
          <p:cNvSpPr txBox="1"/>
          <p:nvPr/>
        </p:nvSpPr>
        <p:spPr>
          <a:xfrm>
            <a:off x="10568950" y="3426840"/>
            <a:ext cx="2021025" cy="400890"/>
          </a:xfrm>
          <a:prstGeom prst="rect">
            <a:avLst/>
          </a:prstGeom>
        </p:spPr>
        <p:txBody>
          <a:bodyPr lIns="0" tIns="0" rIns="0" bIns="0" rtlCol="0" anchor="t">
            <a:spAutoFit/>
          </a:bodyPr>
          <a:lstStyle/>
          <a:p>
            <a:pPr algn="r">
              <a:lnSpc>
                <a:spcPts val="3389"/>
              </a:lnSpc>
            </a:pPr>
            <a:r>
              <a:rPr lang="en-US" sz="2337" b="1" spc="-67" dirty="0">
                <a:solidFill>
                  <a:srgbClr val="FFFFFF"/>
                </a:solidFill>
                <a:latin typeface="Clear Sans Bold"/>
                <a:ea typeface="Clear Sans Bold"/>
                <a:cs typeface="Clear Sans Bold"/>
                <a:sym typeface="Clear Sans Bold"/>
              </a:rPr>
              <a:t>$5,484,561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11309">
            <a:off x="5328576" y="-839907"/>
            <a:ext cx="14651796" cy="11616368"/>
          </a:xfrm>
          <a:custGeom>
            <a:avLst/>
            <a:gdLst/>
            <a:ahLst/>
            <a:cxnLst/>
            <a:rect l="l" t="t" r="r" b="b"/>
            <a:pathLst>
              <a:path w="14651796" h="11616368">
                <a:moveTo>
                  <a:pt x="0" y="0"/>
                </a:moveTo>
                <a:lnTo>
                  <a:pt x="14651797" y="0"/>
                </a:lnTo>
                <a:lnTo>
                  <a:pt x="14651797" y="11616368"/>
                </a:lnTo>
                <a:lnTo>
                  <a:pt x="0" y="11616368"/>
                </a:lnTo>
                <a:lnTo>
                  <a:pt x="0" y="0"/>
                </a:lnTo>
                <a:close/>
              </a:path>
            </a:pathLst>
          </a:custGeom>
          <a:blipFill>
            <a:blip r:embed="rId2">
              <a:alphaModFix amt="9999"/>
            </a:blip>
            <a:stretch>
              <a:fillRect r="-183153"/>
            </a:stretch>
          </a:blipFill>
        </p:spPr>
        <p:txBody>
          <a:bodyPr/>
          <a:lstStyle/>
          <a:p>
            <a:endParaRPr lang="en-US"/>
          </a:p>
        </p:txBody>
      </p:sp>
      <p:sp>
        <p:nvSpPr>
          <p:cNvPr id="3" name="Freeform 3"/>
          <p:cNvSpPr/>
          <p:nvPr/>
        </p:nvSpPr>
        <p:spPr>
          <a:xfrm>
            <a:off x="881515" y="1689881"/>
            <a:ext cx="9209651" cy="6907238"/>
          </a:xfrm>
          <a:custGeom>
            <a:avLst/>
            <a:gdLst/>
            <a:ahLst/>
            <a:cxnLst/>
            <a:rect l="l" t="t" r="r" b="b"/>
            <a:pathLst>
              <a:path w="9209651" h="6907238">
                <a:moveTo>
                  <a:pt x="0" y="0"/>
                </a:moveTo>
                <a:lnTo>
                  <a:pt x="9209651" y="0"/>
                </a:lnTo>
                <a:lnTo>
                  <a:pt x="9209651" y="6907238"/>
                </a:lnTo>
                <a:lnTo>
                  <a:pt x="0" y="690723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684058" y="2456076"/>
            <a:ext cx="6796019" cy="6435725"/>
          </a:xfrm>
          <a:prstGeom prst="rect">
            <a:avLst/>
          </a:prstGeom>
        </p:spPr>
        <p:txBody>
          <a:bodyPr lIns="0" tIns="0" rIns="0" bIns="0" rtlCol="0" anchor="t">
            <a:spAutoFit/>
          </a:bodyPr>
          <a:lstStyle/>
          <a:p>
            <a:pPr algn="ctr">
              <a:lnSpc>
                <a:spcPts val="3625"/>
              </a:lnSpc>
            </a:pPr>
            <a:r>
              <a:rPr lang="en-US" sz="2500" spc="-100" dirty="0">
                <a:solidFill>
                  <a:srgbClr val="000000"/>
                </a:solidFill>
                <a:latin typeface="Optima"/>
                <a:ea typeface="Optima"/>
                <a:cs typeface="Optima"/>
                <a:sym typeface="Optima"/>
              </a:rPr>
              <a:t>In February, commissioners and department leaders travelled to Round Rock for the SAFE-D annual conference. This event is open to ESD commissioners, fire chiefs, and other emergency services professionals to learn about the latest trends, best practices and legislative priorities in emergency services. </a:t>
            </a:r>
          </a:p>
          <a:p>
            <a:pPr algn="ctr">
              <a:lnSpc>
                <a:spcPts val="3625"/>
              </a:lnSpc>
            </a:pPr>
            <a:endParaRPr lang="en-US" sz="2500" spc="-100" dirty="0">
              <a:solidFill>
                <a:srgbClr val="000000"/>
              </a:solidFill>
              <a:latin typeface="Optima"/>
              <a:ea typeface="Optima"/>
              <a:cs typeface="Optima"/>
              <a:sym typeface="Optima"/>
            </a:endParaRPr>
          </a:p>
          <a:p>
            <a:pPr algn="ctr">
              <a:lnSpc>
                <a:spcPts val="3625"/>
              </a:lnSpc>
            </a:pPr>
            <a:r>
              <a:rPr lang="en-US" sz="2500" spc="-100" dirty="0">
                <a:solidFill>
                  <a:srgbClr val="000000"/>
                </a:solidFill>
                <a:latin typeface="Optima"/>
                <a:ea typeface="Optima"/>
                <a:cs typeface="Optima"/>
                <a:sym typeface="Optima"/>
              </a:rPr>
              <a:t>ESD No. 2 and No. 3, along with our department leaders and association president, led a presentation titled </a:t>
            </a:r>
            <a:r>
              <a:rPr lang="en-US" sz="2500" b="1" spc="-100" dirty="0">
                <a:solidFill>
                  <a:srgbClr val="000000"/>
                </a:solidFill>
                <a:latin typeface="Optima Bold"/>
                <a:ea typeface="Optima Bold"/>
                <a:cs typeface="Optima Bold"/>
                <a:sym typeface="Optima Bold"/>
              </a:rPr>
              <a:t>“Building Bridges”</a:t>
            </a:r>
            <a:r>
              <a:rPr lang="en-US" sz="2500" spc="-100" dirty="0">
                <a:solidFill>
                  <a:srgbClr val="000000"/>
                </a:solidFill>
                <a:latin typeface="Optima"/>
                <a:ea typeface="Optima"/>
                <a:cs typeface="Optima"/>
                <a:sym typeface="Optima"/>
              </a:rPr>
              <a:t> to share our collaborative partnership, successful strategies, and unique dynamic to best serve the Canyon Lake community. Approximately 50 people attended this last session of the three-day conference.</a:t>
            </a:r>
          </a:p>
        </p:txBody>
      </p:sp>
      <p:sp>
        <p:nvSpPr>
          <p:cNvPr id="5" name="TextBox 5"/>
          <p:cNvSpPr txBox="1"/>
          <p:nvPr/>
        </p:nvSpPr>
        <p:spPr>
          <a:xfrm>
            <a:off x="11101164" y="1588598"/>
            <a:ext cx="5520252" cy="596265"/>
          </a:xfrm>
          <a:prstGeom prst="rect">
            <a:avLst/>
          </a:prstGeom>
        </p:spPr>
        <p:txBody>
          <a:bodyPr lIns="0" tIns="0" rIns="0" bIns="0" rtlCol="0" anchor="t">
            <a:spAutoFit/>
          </a:bodyPr>
          <a:lstStyle/>
          <a:p>
            <a:pPr marL="0" lvl="0" indent="0" algn="l">
              <a:lnSpc>
                <a:spcPts val="4619"/>
              </a:lnSpc>
              <a:spcBef>
                <a:spcPct val="0"/>
              </a:spcBef>
            </a:pPr>
            <a:r>
              <a:rPr lang="en-US" sz="4199" b="1">
                <a:solidFill>
                  <a:srgbClr val="000001"/>
                </a:solidFill>
                <a:latin typeface="Open Sans Bold"/>
                <a:ea typeface="Open Sans Bold"/>
                <a:cs typeface="Open Sans Bold"/>
                <a:sym typeface="Open Sans Bold"/>
              </a:rPr>
              <a:t>SAFE-D CONFERENCE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614163"/>
            <a:ext cx="10322005" cy="3847776"/>
            <a:chOff x="0" y="0"/>
            <a:chExt cx="13762673" cy="5130368"/>
          </a:xfrm>
        </p:grpSpPr>
        <p:pic>
          <p:nvPicPr>
            <p:cNvPr id="3" name="Picture 3"/>
            <p:cNvPicPr>
              <a:picLocks noChangeAspect="1"/>
            </p:cNvPicPr>
            <p:nvPr/>
          </p:nvPicPr>
          <p:blipFill>
            <a:blip r:embed="rId2"/>
            <a:srcRect t="16790" b="16790"/>
            <a:stretch>
              <a:fillRect/>
            </a:stretch>
          </p:blipFill>
          <p:spPr>
            <a:xfrm>
              <a:off x="0" y="0"/>
              <a:ext cx="13762673" cy="5130368"/>
            </a:xfrm>
            <a:prstGeom prst="rect">
              <a:avLst/>
            </a:prstGeom>
          </p:spPr>
        </p:pic>
      </p:grpSp>
      <p:sp>
        <p:nvSpPr>
          <p:cNvPr id="4" name="AutoShape 4"/>
          <p:cNvSpPr/>
          <p:nvPr/>
        </p:nvSpPr>
        <p:spPr>
          <a:xfrm flipV="1">
            <a:off x="3397212" y="1023687"/>
            <a:ext cx="3070374" cy="10026"/>
          </a:xfrm>
          <a:prstGeom prst="line">
            <a:avLst/>
          </a:prstGeom>
          <a:ln w="19050" cap="flat">
            <a:solidFill>
              <a:srgbClr val="CBCBCB"/>
            </a:solidFill>
            <a:prstDash val="solid"/>
            <a:headEnd type="none" w="sm" len="sm"/>
            <a:tailEnd type="none" w="sm" len="sm"/>
          </a:ln>
        </p:spPr>
        <p:txBody>
          <a:bodyPr/>
          <a:lstStyle/>
          <a:p>
            <a:endParaRPr lang="en-US"/>
          </a:p>
        </p:txBody>
      </p:sp>
      <p:graphicFrame>
        <p:nvGraphicFramePr>
          <p:cNvPr id="5" name="Table 5"/>
          <p:cNvGraphicFramePr>
            <a:graphicFrameLocks noGrp="1"/>
          </p:cNvGraphicFramePr>
          <p:nvPr/>
        </p:nvGraphicFramePr>
        <p:xfrm>
          <a:off x="10722900" y="678761"/>
          <a:ext cx="6972614" cy="8637876"/>
        </p:xfrm>
        <a:graphic>
          <a:graphicData uri="http://schemas.openxmlformats.org/drawingml/2006/table">
            <a:tbl>
              <a:tblPr/>
              <a:tblGrid>
                <a:gridCol w="2031611">
                  <a:extLst>
                    <a:ext uri="{9D8B030D-6E8A-4147-A177-3AD203B41FA5}">
                      <a16:colId xmlns:a16="http://schemas.microsoft.com/office/drawing/2014/main" val="20000"/>
                    </a:ext>
                  </a:extLst>
                </a:gridCol>
                <a:gridCol w="4941003">
                  <a:extLst>
                    <a:ext uri="{9D8B030D-6E8A-4147-A177-3AD203B41FA5}">
                      <a16:colId xmlns:a16="http://schemas.microsoft.com/office/drawing/2014/main" val="20001"/>
                    </a:ext>
                  </a:extLst>
                </a:gridCol>
              </a:tblGrid>
              <a:tr h="735083">
                <a:tc gridSpan="2">
                  <a:txBody>
                    <a:bodyPr/>
                    <a:lstStyle/>
                    <a:p>
                      <a:pPr algn="ctr">
                        <a:lnSpc>
                          <a:spcPts val="3430"/>
                        </a:lnSpc>
                        <a:defRPr/>
                      </a:pPr>
                      <a:r>
                        <a:rPr lang="en-US" sz="2450" b="1">
                          <a:solidFill>
                            <a:srgbClr val="000000"/>
                          </a:solidFill>
                          <a:latin typeface="Optima Bold"/>
                          <a:ea typeface="Optima Bold"/>
                          <a:cs typeface="Optima Bold"/>
                          <a:sym typeface="Optima Bold"/>
                        </a:rPr>
                        <a:t>District Fleet</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tc hMerge="1">
                  <a:txBody>
                    <a:bodyPr/>
                    <a:lstStyle/>
                    <a:p>
                      <a:pPr algn="ctr">
                        <a:lnSpc>
                          <a:spcPts val="3430"/>
                        </a:lnSpc>
                        <a:defRPr/>
                      </a:pPr>
                      <a:r>
                        <a:rPr lang="en-US" sz="2450" b="1">
                          <a:solidFill>
                            <a:srgbClr val="000000"/>
                          </a:solidFill>
                          <a:latin typeface="Optima Bold"/>
                          <a:ea typeface="Optima Bold"/>
                          <a:cs typeface="Optima Bold"/>
                          <a:sym typeface="Optima Bold"/>
                        </a:rPr>
                        <a:t>District Fleet</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65777">
                <a:tc>
                  <a:txBody>
                    <a:bodyPr/>
                    <a:lstStyle/>
                    <a:p>
                      <a:pPr algn="ctr">
                        <a:lnSpc>
                          <a:spcPts val="3430"/>
                        </a:lnSpc>
                        <a:defRPr/>
                      </a:pPr>
                      <a:r>
                        <a:rPr lang="en-US" sz="2450">
                          <a:solidFill>
                            <a:srgbClr val="000000"/>
                          </a:solidFill>
                          <a:latin typeface="Optima"/>
                          <a:ea typeface="Optima"/>
                          <a:cs typeface="Optima"/>
                          <a:sym typeface="Optima"/>
                        </a:rPr>
                        <a:t>9 </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tc>
                  <a:txBody>
                    <a:bodyPr/>
                    <a:lstStyle/>
                    <a:p>
                      <a:pPr algn="ctr">
                        <a:lnSpc>
                          <a:spcPts val="3430"/>
                        </a:lnSpc>
                        <a:defRPr/>
                      </a:pPr>
                      <a:r>
                        <a:rPr lang="en-US" sz="2450">
                          <a:solidFill>
                            <a:srgbClr val="000000"/>
                          </a:solidFill>
                          <a:latin typeface="Optima"/>
                          <a:ea typeface="Optima"/>
                          <a:cs typeface="Optima"/>
                          <a:sym typeface="Optima"/>
                        </a:rPr>
                        <a:t>Ambulances</a:t>
                      </a:r>
                      <a:endParaRPr lang="en-US" sz="1100"/>
                    </a:p>
                    <a:p>
                      <a:pPr algn="ctr">
                        <a:lnSpc>
                          <a:spcPts val="2520"/>
                        </a:lnSpc>
                      </a:pPr>
                      <a:r>
                        <a:rPr lang="en-US" sz="1800">
                          <a:solidFill>
                            <a:srgbClr val="000000"/>
                          </a:solidFill>
                          <a:latin typeface="Optima"/>
                          <a:ea typeface="Optima"/>
                          <a:cs typeface="Optima"/>
                          <a:sym typeface="Optima"/>
                        </a:rPr>
                        <a:t>(6 Frontline, 3 Reserves)</a:t>
                      </a:r>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165777">
                <a:tc>
                  <a:txBody>
                    <a:bodyPr/>
                    <a:lstStyle/>
                    <a:p>
                      <a:pPr algn="ctr">
                        <a:lnSpc>
                          <a:spcPts val="3430"/>
                        </a:lnSpc>
                        <a:defRPr/>
                      </a:pPr>
                      <a:r>
                        <a:rPr lang="en-US" sz="2450">
                          <a:solidFill>
                            <a:srgbClr val="000000"/>
                          </a:solidFill>
                          <a:latin typeface="Optima"/>
                          <a:ea typeface="Optima"/>
                          <a:cs typeface="Optima"/>
                          <a:sym typeface="Optima"/>
                        </a:rPr>
                        <a:t>7</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tc>
                  <a:txBody>
                    <a:bodyPr/>
                    <a:lstStyle/>
                    <a:p>
                      <a:pPr algn="ctr">
                        <a:lnSpc>
                          <a:spcPts val="3430"/>
                        </a:lnSpc>
                        <a:defRPr/>
                      </a:pPr>
                      <a:r>
                        <a:rPr lang="en-US" sz="2450">
                          <a:solidFill>
                            <a:srgbClr val="000000"/>
                          </a:solidFill>
                          <a:latin typeface="Optima"/>
                          <a:ea typeface="Optima"/>
                          <a:cs typeface="Optima"/>
                          <a:sym typeface="Optima"/>
                        </a:rPr>
                        <a:t>Engines</a:t>
                      </a:r>
                      <a:endParaRPr lang="en-US" sz="1100"/>
                    </a:p>
                    <a:p>
                      <a:pPr algn="ctr">
                        <a:lnSpc>
                          <a:spcPts val="2520"/>
                        </a:lnSpc>
                      </a:pPr>
                      <a:r>
                        <a:rPr lang="en-US" sz="1800">
                          <a:solidFill>
                            <a:srgbClr val="000000"/>
                          </a:solidFill>
                          <a:latin typeface="Optima"/>
                          <a:ea typeface="Optima"/>
                          <a:cs typeface="Optima"/>
                          <a:sym typeface="Optima"/>
                        </a:rPr>
                        <a:t>(5 Frontline, 2 Reserves)</a:t>
                      </a:r>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6140">
                <a:tc>
                  <a:txBody>
                    <a:bodyPr/>
                    <a:lstStyle/>
                    <a:p>
                      <a:pPr algn="ctr">
                        <a:lnSpc>
                          <a:spcPts val="3430"/>
                        </a:lnSpc>
                        <a:defRPr/>
                      </a:pPr>
                      <a:r>
                        <a:rPr lang="en-US" sz="2450">
                          <a:solidFill>
                            <a:srgbClr val="000000"/>
                          </a:solidFill>
                          <a:latin typeface="Optima"/>
                          <a:ea typeface="Optima"/>
                          <a:cs typeface="Optima"/>
                          <a:sym typeface="Optima"/>
                        </a:rPr>
                        <a:t>4</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tc>
                  <a:txBody>
                    <a:bodyPr/>
                    <a:lstStyle/>
                    <a:p>
                      <a:pPr algn="ctr">
                        <a:lnSpc>
                          <a:spcPts val="3430"/>
                        </a:lnSpc>
                        <a:defRPr/>
                      </a:pPr>
                      <a:r>
                        <a:rPr lang="en-US" sz="2450">
                          <a:solidFill>
                            <a:srgbClr val="000000"/>
                          </a:solidFill>
                          <a:latin typeface="Optima"/>
                          <a:ea typeface="Optima"/>
                          <a:cs typeface="Optima"/>
                          <a:sym typeface="Optima"/>
                        </a:rPr>
                        <a:t>Support Apparatus</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96140">
                <a:tc>
                  <a:txBody>
                    <a:bodyPr/>
                    <a:lstStyle/>
                    <a:p>
                      <a:pPr algn="ctr">
                        <a:lnSpc>
                          <a:spcPts val="3430"/>
                        </a:lnSpc>
                        <a:defRPr/>
                      </a:pPr>
                      <a:r>
                        <a:rPr lang="en-US" sz="2450">
                          <a:solidFill>
                            <a:srgbClr val="000000"/>
                          </a:solidFill>
                          <a:latin typeface="Optima"/>
                          <a:ea typeface="Optima"/>
                          <a:cs typeface="Optima"/>
                          <a:sym typeface="Optima"/>
                        </a:rPr>
                        <a:t>2</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tc>
                  <a:txBody>
                    <a:bodyPr/>
                    <a:lstStyle/>
                    <a:p>
                      <a:pPr algn="ctr">
                        <a:lnSpc>
                          <a:spcPts val="3430"/>
                        </a:lnSpc>
                        <a:defRPr/>
                      </a:pPr>
                      <a:r>
                        <a:rPr lang="en-US" sz="2450">
                          <a:solidFill>
                            <a:srgbClr val="000000"/>
                          </a:solidFill>
                          <a:latin typeface="Optima"/>
                          <a:ea typeface="Optima"/>
                          <a:cs typeface="Optima"/>
                          <a:sym typeface="Optima"/>
                        </a:rPr>
                        <a:t>Tenders</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96140">
                <a:tc>
                  <a:txBody>
                    <a:bodyPr/>
                    <a:lstStyle/>
                    <a:p>
                      <a:pPr algn="ctr">
                        <a:lnSpc>
                          <a:spcPts val="3430"/>
                        </a:lnSpc>
                        <a:defRPr/>
                      </a:pPr>
                      <a:r>
                        <a:rPr lang="en-US" sz="2450">
                          <a:solidFill>
                            <a:srgbClr val="000000"/>
                          </a:solidFill>
                          <a:latin typeface="Optima"/>
                          <a:ea typeface="Optima"/>
                          <a:cs typeface="Optima"/>
                          <a:sym typeface="Optima"/>
                        </a:rPr>
                        <a:t>1</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tc>
                  <a:txBody>
                    <a:bodyPr/>
                    <a:lstStyle/>
                    <a:p>
                      <a:pPr algn="ctr">
                        <a:lnSpc>
                          <a:spcPts val="3430"/>
                        </a:lnSpc>
                        <a:defRPr/>
                      </a:pPr>
                      <a:r>
                        <a:rPr lang="en-US" sz="2450">
                          <a:solidFill>
                            <a:srgbClr val="000000"/>
                          </a:solidFill>
                          <a:latin typeface="Optima"/>
                          <a:ea typeface="Optima"/>
                          <a:cs typeface="Optima"/>
                          <a:sym typeface="Optima"/>
                        </a:rPr>
                        <a:t>Aerial Ladder Truck</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90539">
                <a:tc>
                  <a:txBody>
                    <a:bodyPr/>
                    <a:lstStyle/>
                    <a:p>
                      <a:pPr algn="ctr">
                        <a:lnSpc>
                          <a:spcPts val="3430"/>
                        </a:lnSpc>
                        <a:defRPr/>
                      </a:pPr>
                      <a:r>
                        <a:rPr lang="en-US" sz="2450">
                          <a:solidFill>
                            <a:srgbClr val="000000"/>
                          </a:solidFill>
                          <a:latin typeface="Optima"/>
                          <a:ea typeface="Optima"/>
                          <a:cs typeface="Optima"/>
                          <a:sym typeface="Optima"/>
                        </a:rPr>
                        <a:t>1</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tc>
                  <a:txBody>
                    <a:bodyPr/>
                    <a:lstStyle/>
                    <a:p>
                      <a:pPr algn="ctr">
                        <a:lnSpc>
                          <a:spcPts val="3430"/>
                        </a:lnSpc>
                        <a:defRPr/>
                      </a:pPr>
                      <a:r>
                        <a:rPr lang="en-US" sz="2450">
                          <a:solidFill>
                            <a:srgbClr val="000000"/>
                          </a:solidFill>
                          <a:latin typeface="Optima"/>
                          <a:ea typeface="Optima"/>
                          <a:cs typeface="Optima"/>
                          <a:sym typeface="Optima"/>
                        </a:rPr>
                        <a:t>Type 3 Engine - TIFMAS</a:t>
                      </a:r>
                      <a:endParaRPr lang="en-US" sz="1100"/>
                    </a:p>
                    <a:p>
                      <a:pPr algn="ctr">
                        <a:lnSpc>
                          <a:spcPts val="2520"/>
                        </a:lnSpc>
                      </a:pPr>
                      <a:r>
                        <a:rPr lang="en-US" sz="1800">
                          <a:solidFill>
                            <a:srgbClr val="000000"/>
                          </a:solidFill>
                          <a:latin typeface="Optima"/>
                          <a:ea typeface="Optima"/>
                          <a:cs typeface="Optima"/>
                          <a:sym typeface="Optima"/>
                        </a:rPr>
                        <a:t>(Texas Intrastate Fire Mutual Aid System)</a:t>
                      </a:r>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96140">
                <a:tc>
                  <a:txBody>
                    <a:bodyPr/>
                    <a:lstStyle/>
                    <a:p>
                      <a:pPr algn="ctr">
                        <a:lnSpc>
                          <a:spcPts val="3430"/>
                        </a:lnSpc>
                        <a:defRPr/>
                      </a:pPr>
                      <a:r>
                        <a:rPr lang="en-US" sz="2450">
                          <a:solidFill>
                            <a:srgbClr val="000000"/>
                          </a:solidFill>
                          <a:latin typeface="Optima"/>
                          <a:ea typeface="Optima"/>
                          <a:cs typeface="Optima"/>
                          <a:sym typeface="Optima"/>
                        </a:rPr>
                        <a:t>1</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tc>
                  <a:txBody>
                    <a:bodyPr/>
                    <a:lstStyle/>
                    <a:p>
                      <a:pPr algn="ctr">
                        <a:lnSpc>
                          <a:spcPts val="3430"/>
                        </a:lnSpc>
                        <a:defRPr/>
                      </a:pPr>
                      <a:r>
                        <a:rPr lang="en-US" sz="2450">
                          <a:solidFill>
                            <a:srgbClr val="000000"/>
                          </a:solidFill>
                          <a:latin typeface="Optima"/>
                          <a:ea typeface="Optima"/>
                          <a:cs typeface="Optima"/>
                          <a:sym typeface="Optima"/>
                        </a:rPr>
                        <a:t>Fire/Rescue Boat</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96140">
                <a:tc>
                  <a:txBody>
                    <a:bodyPr/>
                    <a:lstStyle/>
                    <a:p>
                      <a:pPr algn="ctr">
                        <a:lnSpc>
                          <a:spcPts val="3430"/>
                        </a:lnSpc>
                        <a:defRPr/>
                      </a:pPr>
                      <a:r>
                        <a:rPr lang="en-US" sz="2450">
                          <a:solidFill>
                            <a:srgbClr val="000000"/>
                          </a:solidFill>
                          <a:latin typeface="Optima"/>
                          <a:ea typeface="Optima"/>
                          <a:cs typeface="Optima"/>
                          <a:sym typeface="Optima"/>
                        </a:rPr>
                        <a:t>2</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tc>
                  <a:txBody>
                    <a:bodyPr/>
                    <a:lstStyle/>
                    <a:p>
                      <a:pPr algn="ctr">
                        <a:lnSpc>
                          <a:spcPts val="3430"/>
                        </a:lnSpc>
                        <a:defRPr/>
                      </a:pPr>
                      <a:r>
                        <a:rPr lang="en-US" sz="2450">
                          <a:solidFill>
                            <a:srgbClr val="000000"/>
                          </a:solidFill>
                          <a:latin typeface="Optima"/>
                          <a:ea typeface="Optima"/>
                          <a:cs typeface="Optima"/>
                          <a:sym typeface="Optima"/>
                        </a:rPr>
                        <a:t>Swift Water Boats</a:t>
                      </a:r>
                      <a:endParaRPr lang="en-US" sz="1100"/>
                    </a:p>
                  </a:txBody>
                  <a:tcPr marL="126639" marR="126639" marT="126639" marB="126639" anchor="ctr">
                    <a:lnL w="19483" cap="flat" cmpd="sng" algn="ctr">
                      <a:solidFill>
                        <a:srgbClr val="000000"/>
                      </a:solidFill>
                      <a:prstDash val="solid"/>
                      <a:round/>
                      <a:headEnd type="none" w="med" len="med"/>
                      <a:tailEnd type="none" w="med" len="med"/>
                    </a:lnL>
                    <a:lnR w="19483" cap="flat" cmpd="sng" algn="ctr">
                      <a:solidFill>
                        <a:srgbClr val="000000"/>
                      </a:solidFill>
                      <a:prstDash val="solid"/>
                      <a:round/>
                      <a:headEnd type="none" w="med" len="med"/>
                      <a:tailEnd type="none" w="med" len="med"/>
                    </a:lnR>
                    <a:lnT w="19483" cap="flat" cmpd="sng" algn="ctr">
                      <a:solidFill>
                        <a:srgbClr val="000000"/>
                      </a:solidFill>
                      <a:prstDash val="solid"/>
                      <a:round/>
                      <a:headEnd type="none" w="med" len="med"/>
                      <a:tailEnd type="none" w="med" len="med"/>
                    </a:lnT>
                    <a:lnB w="194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 name="TextBox 6"/>
          <p:cNvSpPr txBox="1"/>
          <p:nvPr/>
        </p:nvSpPr>
        <p:spPr>
          <a:xfrm>
            <a:off x="4958843" y="6378368"/>
            <a:ext cx="5622855" cy="769009"/>
          </a:xfrm>
          <a:prstGeom prst="rect">
            <a:avLst/>
          </a:prstGeom>
        </p:spPr>
        <p:txBody>
          <a:bodyPr lIns="0" tIns="0" rIns="0" bIns="0" rtlCol="0" anchor="t">
            <a:spAutoFit/>
          </a:bodyPr>
          <a:lstStyle/>
          <a:p>
            <a:pPr algn="l">
              <a:lnSpc>
                <a:spcPts val="6120"/>
              </a:lnSpc>
            </a:pPr>
            <a:r>
              <a:rPr lang="en-US" sz="4896" spc="-401">
                <a:solidFill>
                  <a:srgbClr val="000000"/>
                </a:solidFill>
                <a:latin typeface="Clear Sans"/>
                <a:ea typeface="Clear Sans"/>
                <a:cs typeface="Clear Sans"/>
                <a:sym typeface="Clear Sans"/>
              </a:rPr>
              <a:t>Total Personnel</a:t>
            </a:r>
          </a:p>
        </p:txBody>
      </p:sp>
      <p:sp>
        <p:nvSpPr>
          <p:cNvPr id="7" name="TextBox 7"/>
          <p:cNvSpPr txBox="1"/>
          <p:nvPr/>
        </p:nvSpPr>
        <p:spPr>
          <a:xfrm>
            <a:off x="489237" y="744604"/>
            <a:ext cx="5978348" cy="596265"/>
          </a:xfrm>
          <a:prstGeom prst="rect">
            <a:avLst/>
          </a:prstGeom>
        </p:spPr>
        <p:txBody>
          <a:bodyPr lIns="0" tIns="0" rIns="0" bIns="0" rtlCol="0" anchor="t">
            <a:spAutoFit/>
          </a:bodyPr>
          <a:lstStyle/>
          <a:p>
            <a:pPr marL="0" lvl="0" indent="0" algn="l">
              <a:lnSpc>
                <a:spcPts val="4620"/>
              </a:lnSpc>
              <a:spcBef>
                <a:spcPct val="0"/>
              </a:spcBef>
            </a:pPr>
            <a:r>
              <a:rPr lang="en-US" sz="4200" b="1">
                <a:solidFill>
                  <a:srgbClr val="000000"/>
                </a:solidFill>
                <a:latin typeface="DM Sans Bold"/>
                <a:ea typeface="DM Sans Bold"/>
                <a:cs typeface="DM Sans Bold"/>
                <a:sym typeface="DM Sans Bold"/>
              </a:rPr>
              <a:t>OUR TEAM</a:t>
            </a:r>
          </a:p>
        </p:txBody>
      </p:sp>
      <p:sp>
        <p:nvSpPr>
          <p:cNvPr id="8" name="TextBox 8"/>
          <p:cNvSpPr txBox="1"/>
          <p:nvPr/>
        </p:nvSpPr>
        <p:spPr>
          <a:xfrm>
            <a:off x="489316" y="3636271"/>
            <a:ext cx="4671686" cy="5557961"/>
          </a:xfrm>
          <a:prstGeom prst="rect">
            <a:avLst/>
          </a:prstGeom>
        </p:spPr>
        <p:txBody>
          <a:bodyPr wrap="square" lIns="0" tIns="0" rIns="0" bIns="0" rtlCol="0" anchor="t">
            <a:spAutoFit/>
          </a:bodyPr>
          <a:lstStyle/>
          <a:p>
            <a:pPr algn="ctr">
              <a:lnSpc>
                <a:spcPts val="45822"/>
              </a:lnSpc>
              <a:spcBef>
                <a:spcPct val="0"/>
              </a:spcBef>
            </a:pPr>
            <a:r>
              <a:rPr lang="en-US" sz="31601" b="1" spc="-2591" dirty="0">
                <a:solidFill>
                  <a:srgbClr val="EC2124"/>
                </a:solidFill>
                <a:latin typeface="DM Sans Bold"/>
                <a:ea typeface="DM Sans Bold"/>
                <a:cs typeface="DM Sans Bold"/>
                <a:sym typeface="DM Sans Bold"/>
              </a:rPr>
              <a:t>97</a:t>
            </a:r>
          </a:p>
        </p:txBody>
      </p:sp>
      <p:sp>
        <p:nvSpPr>
          <p:cNvPr id="9" name="TextBox 9"/>
          <p:cNvSpPr txBox="1"/>
          <p:nvPr/>
        </p:nvSpPr>
        <p:spPr>
          <a:xfrm>
            <a:off x="2618947" y="8992493"/>
            <a:ext cx="3987683" cy="403479"/>
          </a:xfrm>
          <a:prstGeom prst="rect">
            <a:avLst/>
          </a:prstGeom>
        </p:spPr>
        <p:txBody>
          <a:bodyPr lIns="0" tIns="0" rIns="0" bIns="0" rtlCol="0" anchor="t">
            <a:spAutoFit/>
          </a:bodyPr>
          <a:lstStyle/>
          <a:p>
            <a:pPr algn="l">
              <a:lnSpc>
                <a:spcPts val="3107"/>
              </a:lnSpc>
            </a:pPr>
            <a:r>
              <a:rPr lang="en-US" sz="2799" spc="-229">
                <a:solidFill>
                  <a:srgbClr val="000000"/>
                </a:solidFill>
                <a:latin typeface="Open Sans"/>
                <a:ea typeface="Open Sans"/>
                <a:cs typeface="Open Sans"/>
                <a:sym typeface="Open Sans"/>
              </a:rPr>
              <a:t>Operations Division</a:t>
            </a:r>
          </a:p>
        </p:txBody>
      </p:sp>
      <p:sp>
        <p:nvSpPr>
          <p:cNvPr id="10" name="TextBox 10"/>
          <p:cNvSpPr txBox="1"/>
          <p:nvPr/>
        </p:nvSpPr>
        <p:spPr>
          <a:xfrm>
            <a:off x="5451608" y="8618398"/>
            <a:ext cx="335280" cy="2091398"/>
          </a:xfrm>
          <a:prstGeom prst="rect">
            <a:avLst/>
          </a:prstGeom>
        </p:spPr>
        <p:txBody>
          <a:bodyPr lIns="0" tIns="0" rIns="0" bIns="0" rtlCol="0" anchor="t">
            <a:spAutoFit/>
          </a:bodyPr>
          <a:lstStyle/>
          <a:p>
            <a:pPr algn="ctr">
              <a:lnSpc>
                <a:spcPts val="8468"/>
              </a:lnSpc>
            </a:pPr>
            <a:r>
              <a:rPr lang="en-US" sz="5840" b="1" spc="-478">
                <a:solidFill>
                  <a:srgbClr val="EC2124"/>
                </a:solidFill>
                <a:latin typeface="DM Sans Bold"/>
                <a:ea typeface="DM Sans Bold"/>
                <a:cs typeface="DM Sans Bold"/>
                <a:sym typeface="DM Sans Bold"/>
              </a:rPr>
              <a:t>7</a:t>
            </a:r>
          </a:p>
          <a:p>
            <a:pPr algn="ctr">
              <a:lnSpc>
                <a:spcPts val="8468"/>
              </a:lnSpc>
              <a:spcBef>
                <a:spcPct val="0"/>
              </a:spcBef>
            </a:pPr>
            <a:endParaRPr lang="en-US" sz="5840" b="1" spc="-478">
              <a:solidFill>
                <a:srgbClr val="EC2124"/>
              </a:solidFill>
              <a:latin typeface="DM Sans Bold"/>
              <a:ea typeface="DM Sans Bold"/>
              <a:cs typeface="DM Sans Bold"/>
              <a:sym typeface="DM Sans Bold"/>
            </a:endParaRPr>
          </a:p>
        </p:txBody>
      </p:sp>
      <p:sp>
        <p:nvSpPr>
          <p:cNvPr id="11" name="TextBox 11"/>
          <p:cNvSpPr txBox="1"/>
          <p:nvPr/>
        </p:nvSpPr>
        <p:spPr>
          <a:xfrm>
            <a:off x="1061007" y="8618398"/>
            <a:ext cx="1982847" cy="2091398"/>
          </a:xfrm>
          <a:prstGeom prst="rect">
            <a:avLst/>
          </a:prstGeom>
        </p:spPr>
        <p:txBody>
          <a:bodyPr lIns="0" tIns="0" rIns="0" bIns="0" rtlCol="0" anchor="t">
            <a:spAutoFit/>
          </a:bodyPr>
          <a:lstStyle/>
          <a:p>
            <a:pPr algn="ctr">
              <a:lnSpc>
                <a:spcPts val="8468"/>
              </a:lnSpc>
            </a:pPr>
            <a:r>
              <a:rPr lang="en-US" sz="5840" b="1" spc="-478" dirty="0">
                <a:solidFill>
                  <a:srgbClr val="313C8F"/>
                </a:solidFill>
                <a:latin typeface="DM Sans Bold"/>
                <a:ea typeface="DM Sans Bold"/>
                <a:cs typeface="DM Sans Bold"/>
                <a:sym typeface="DM Sans Bold"/>
              </a:rPr>
              <a:t>90</a:t>
            </a:r>
          </a:p>
          <a:p>
            <a:pPr algn="ctr">
              <a:lnSpc>
                <a:spcPts val="8468"/>
              </a:lnSpc>
              <a:spcBef>
                <a:spcPct val="0"/>
              </a:spcBef>
            </a:pPr>
            <a:endParaRPr lang="en-US" sz="5840" b="1" spc="-478" dirty="0">
              <a:solidFill>
                <a:srgbClr val="313C8F"/>
              </a:solidFill>
              <a:latin typeface="DM Sans Bold"/>
              <a:ea typeface="DM Sans Bold"/>
              <a:cs typeface="DM Sans Bold"/>
              <a:sym typeface="DM Sans Bold"/>
            </a:endParaRPr>
          </a:p>
        </p:txBody>
      </p:sp>
      <p:sp>
        <p:nvSpPr>
          <p:cNvPr id="12" name="TextBox 12"/>
          <p:cNvSpPr txBox="1"/>
          <p:nvPr/>
        </p:nvSpPr>
        <p:spPr>
          <a:xfrm>
            <a:off x="5887853" y="8992493"/>
            <a:ext cx="3987683" cy="403479"/>
          </a:xfrm>
          <a:prstGeom prst="rect">
            <a:avLst/>
          </a:prstGeom>
        </p:spPr>
        <p:txBody>
          <a:bodyPr lIns="0" tIns="0" rIns="0" bIns="0" rtlCol="0" anchor="t">
            <a:spAutoFit/>
          </a:bodyPr>
          <a:lstStyle/>
          <a:p>
            <a:pPr algn="l">
              <a:lnSpc>
                <a:spcPts val="3107"/>
              </a:lnSpc>
            </a:pPr>
            <a:r>
              <a:rPr lang="en-US" sz="2799" spc="-229">
                <a:solidFill>
                  <a:srgbClr val="000000"/>
                </a:solidFill>
                <a:latin typeface="Open Sans"/>
                <a:ea typeface="Open Sans"/>
                <a:cs typeface="Open Sans"/>
                <a:sym typeface="Open Sans"/>
              </a:rPr>
              <a:t>Administrative Division</a:t>
            </a:r>
          </a:p>
        </p:txBody>
      </p:sp>
      <p:pic>
        <p:nvPicPr>
          <p:cNvPr id="13" name="Picture 13"/>
          <p:cNvPicPr>
            <a:picLocks noChangeAspect="1"/>
          </p:cNvPicPr>
          <p:nvPr/>
        </p:nvPicPr>
        <p:blipFill>
          <a:blip r:embed="rId3"/>
          <a:stretch>
            <a:fillRect/>
          </a:stretch>
        </p:blipFill>
        <p:spPr>
          <a:xfrm>
            <a:off x="1021168" y="6540386"/>
            <a:ext cx="9258300" cy="28555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037533"/>
            <a:ext cx="4034908" cy="707903"/>
            <a:chOff x="0" y="0"/>
            <a:chExt cx="1375248" cy="241280"/>
          </a:xfrm>
        </p:grpSpPr>
        <p:sp>
          <p:nvSpPr>
            <p:cNvPr id="3" name="Freeform 3"/>
            <p:cNvSpPr/>
            <p:nvPr/>
          </p:nvSpPr>
          <p:spPr>
            <a:xfrm>
              <a:off x="0" y="0"/>
              <a:ext cx="1375248" cy="241280"/>
            </a:xfrm>
            <a:custGeom>
              <a:avLst/>
              <a:gdLst/>
              <a:ahLst/>
              <a:cxnLst/>
              <a:rect l="l" t="t" r="r" b="b"/>
              <a:pathLst>
                <a:path w="1375248" h="241280">
                  <a:moveTo>
                    <a:pt x="0" y="0"/>
                  </a:moveTo>
                  <a:lnTo>
                    <a:pt x="1375248" y="0"/>
                  </a:lnTo>
                  <a:lnTo>
                    <a:pt x="1375248" y="241280"/>
                  </a:lnTo>
                  <a:lnTo>
                    <a:pt x="0" y="241280"/>
                  </a:lnTo>
                  <a:close/>
                </a:path>
              </a:pathLst>
            </a:custGeom>
            <a:solidFill>
              <a:srgbClr val="FFFFFF"/>
            </a:solidFill>
          </p:spPr>
          <p:txBody>
            <a:bodyPr/>
            <a:lstStyle/>
            <a:p>
              <a:endParaRPr lang="en-US"/>
            </a:p>
          </p:txBody>
        </p:sp>
        <p:sp>
          <p:nvSpPr>
            <p:cNvPr id="4" name="TextBox 4"/>
            <p:cNvSpPr txBox="1"/>
            <p:nvPr/>
          </p:nvSpPr>
          <p:spPr>
            <a:xfrm>
              <a:off x="0" y="9525"/>
              <a:ext cx="1375248" cy="231755"/>
            </a:xfrm>
            <a:prstGeom prst="rect">
              <a:avLst/>
            </a:prstGeom>
          </p:spPr>
          <p:txBody>
            <a:bodyPr lIns="51955" tIns="51955" rIns="51955" bIns="51955" rtlCol="0" anchor="ctr"/>
            <a:lstStyle/>
            <a:p>
              <a:pPr algn="ctr">
                <a:lnSpc>
                  <a:spcPts val="1385"/>
                </a:lnSpc>
              </a:pPr>
              <a:endParaRPr/>
            </a:p>
          </p:txBody>
        </p:sp>
      </p:grpSp>
      <p:pic>
        <p:nvPicPr>
          <p:cNvPr id="5" name="Picture 5"/>
          <p:cNvPicPr>
            <a:picLocks noChangeAspect="1"/>
          </p:cNvPicPr>
          <p:nvPr/>
        </p:nvPicPr>
        <p:blipFill>
          <a:blip r:embed="rId2"/>
          <a:stretch>
            <a:fillRect/>
          </a:stretch>
        </p:blipFill>
        <p:spPr>
          <a:xfrm>
            <a:off x="-717223" y="843517"/>
            <a:ext cx="10558630" cy="6949328"/>
          </a:xfrm>
          <a:prstGeom prst="rect">
            <a:avLst/>
          </a:prstGeom>
        </p:spPr>
      </p:pic>
      <p:sp>
        <p:nvSpPr>
          <p:cNvPr id="6" name="AutoShape 6"/>
          <p:cNvSpPr/>
          <p:nvPr/>
        </p:nvSpPr>
        <p:spPr>
          <a:xfrm>
            <a:off x="6266858" y="990730"/>
            <a:ext cx="2491240" cy="0"/>
          </a:xfrm>
          <a:prstGeom prst="line">
            <a:avLst/>
          </a:prstGeom>
          <a:ln w="19050" cap="flat">
            <a:solidFill>
              <a:srgbClr val="CBCBCB"/>
            </a:solidFill>
            <a:prstDash val="solid"/>
            <a:headEnd type="none" w="sm" len="sm"/>
            <a:tailEnd type="none" w="sm" len="sm"/>
          </a:ln>
        </p:spPr>
        <p:txBody>
          <a:bodyPr/>
          <a:lstStyle/>
          <a:p>
            <a:endParaRPr lang="en-US"/>
          </a:p>
        </p:txBody>
      </p:sp>
      <p:grpSp>
        <p:nvGrpSpPr>
          <p:cNvPr id="7" name="Group 7"/>
          <p:cNvGrpSpPr/>
          <p:nvPr/>
        </p:nvGrpSpPr>
        <p:grpSpPr>
          <a:xfrm>
            <a:off x="2591857" y="7192652"/>
            <a:ext cx="4958010" cy="2792638"/>
            <a:chOff x="0" y="0"/>
            <a:chExt cx="6610679" cy="3723517"/>
          </a:xfrm>
        </p:grpSpPr>
        <p:sp>
          <p:nvSpPr>
            <p:cNvPr id="8" name="Freeform 8"/>
            <p:cNvSpPr/>
            <p:nvPr/>
          </p:nvSpPr>
          <p:spPr>
            <a:xfrm>
              <a:off x="0" y="0"/>
              <a:ext cx="3234805" cy="3723517"/>
            </a:xfrm>
            <a:custGeom>
              <a:avLst/>
              <a:gdLst/>
              <a:ahLst/>
              <a:cxnLst/>
              <a:rect l="l" t="t" r="r" b="b"/>
              <a:pathLst>
                <a:path w="3234805" h="3723517">
                  <a:moveTo>
                    <a:pt x="0" y="0"/>
                  </a:moveTo>
                  <a:lnTo>
                    <a:pt x="3234805" y="0"/>
                  </a:lnTo>
                  <a:lnTo>
                    <a:pt x="3234805" y="3723517"/>
                  </a:lnTo>
                  <a:lnTo>
                    <a:pt x="0" y="3723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991322" y="1285392"/>
              <a:ext cx="1498790" cy="149879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076"/>
                  </a:lnSpc>
                </a:pPr>
                <a:endParaRPr/>
              </a:p>
            </p:txBody>
          </p:sp>
        </p:grpSp>
        <p:grpSp>
          <p:nvGrpSpPr>
            <p:cNvPr id="12" name="Group 12"/>
            <p:cNvGrpSpPr/>
            <p:nvPr/>
          </p:nvGrpSpPr>
          <p:grpSpPr>
            <a:xfrm>
              <a:off x="1361531" y="1377048"/>
              <a:ext cx="4477931" cy="1419013"/>
              <a:chOff x="0" y="0"/>
              <a:chExt cx="717030" cy="227220"/>
            </a:xfrm>
          </p:grpSpPr>
          <p:sp>
            <p:nvSpPr>
              <p:cNvPr id="13" name="Freeform 13"/>
              <p:cNvSpPr/>
              <p:nvPr/>
            </p:nvSpPr>
            <p:spPr>
              <a:xfrm>
                <a:off x="0" y="0"/>
                <a:ext cx="717030" cy="227220"/>
              </a:xfrm>
              <a:custGeom>
                <a:avLst/>
                <a:gdLst/>
                <a:ahLst/>
                <a:cxnLst/>
                <a:rect l="l" t="t" r="r" b="b"/>
                <a:pathLst>
                  <a:path w="717030" h="227220">
                    <a:moveTo>
                      <a:pt x="0" y="0"/>
                    </a:moveTo>
                    <a:lnTo>
                      <a:pt x="717030" y="0"/>
                    </a:lnTo>
                    <a:lnTo>
                      <a:pt x="717030" y="227220"/>
                    </a:lnTo>
                    <a:lnTo>
                      <a:pt x="0" y="227220"/>
                    </a:lnTo>
                    <a:close/>
                  </a:path>
                </a:pathLst>
              </a:custGeom>
              <a:solidFill>
                <a:srgbClr val="FFFFFF"/>
              </a:solidFill>
            </p:spPr>
            <p:txBody>
              <a:bodyPr/>
              <a:lstStyle/>
              <a:p>
                <a:endParaRPr lang="en-US"/>
              </a:p>
            </p:txBody>
          </p:sp>
          <p:sp>
            <p:nvSpPr>
              <p:cNvPr id="14" name="TextBox 14"/>
              <p:cNvSpPr txBox="1"/>
              <p:nvPr/>
            </p:nvSpPr>
            <p:spPr>
              <a:xfrm>
                <a:off x="0" y="-38100"/>
                <a:ext cx="717030" cy="265320"/>
              </a:xfrm>
              <a:prstGeom prst="rect">
                <a:avLst/>
              </a:prstGeom>
            </p:spPr>
            <p:txBody>
              <a:bodyPr lIns="50800" tIns="50800" rIns="50800" bIns="50800" rtlCol="0" anchor="ctr"/>
              <a:lstStyle/>
              <a:p>
                <a:pPr algn="ctr">
                  <a:lnSpc>
                    <a:spcPts val="2076"/>
                  </a:lnSpc>
                </a:pPr>
                <a:endParaRPr/>
              </a:p>
            </p:txBody>
          </p:sp>
        </p:grpSp>
        <p:sp>
          <p:nvSpPr>
            <p:cNvPr id="15" name="TextBox 15"/>
            <p:cNvSpPr txBox="1"/>
            <p:nvPr/>
          </p:nvSpPr>
          <p:spPr>
            <a:xfrm>
              <a:off x="3855630" y="2054418"/>
              <a:ext cx="2755049" cy="627511"/>
            </a:xfrm>
            <a:prstGeom prst="rect">
              <a:avLst/>
            </a:prstGeom>
          </p:spPr>
          <p:txBody>
            <a:bodyPr lIns="0" tIns="0" rIns="0" bIns="0" rtlCol="0" anchor="t">
              <a:spAutoFit/>
            </a:bodyPr>
            <a:lstStyle/>
            <a:p>
              <a:pPr marL="0" lvl="0" indent="0" algn="l">
                <a:lnSpc>
                  <a:spcPts val="3557"/>
                </a:lnSpc>
                <a:spcBef>
                  <a:spcPct val="0"/>
                </a:spcBef>
              </a:pPr>
              <a:r>
                <a:rPr lang="en-US" sz="3233" dirty="0">
                  <a:solidFill>
                    <a:srgbClr val="000001"/>
                  </a:solidFill>
                  <a:latin typeface="Source Sans Pro"/>
                  <a:ea typeface="Source Sans Pro"/>
                  <a:cs typeface="Source Sans Pro"/>
                  <a:sym typeface="Source Sans Pro"/>
                </a:rPr>
                <a:t>Minutes</a:t>
              </a:r>
            </a:p>
          </p:txBody>
        </p:sp>
        <p:sp>
          <p:nvSpPr>
            <p:cNvPr id="16" name="TextBox 16"/>
            <p:cNvSpPr txBox="1"/>
            <p:nvPr/>
          </p:nvSpPr>
          <p:spPr>
            <a:xfrm>
              <a:off x="542900" y="897359"/>
              <a:ext cx="2149005" cy="2373948"/>
            </a:xfrm>
            <a:prstGeom prst="rect">
              <a:avLst/>
            </a:prstGeom>
          </p:spPr>
          <p:txBody>
            <a:bodyPr lIns="0" tIns="0" rIns="0" bIns="0" rtlCol="0" anchor="t">
              <a:spAutoFit/>
            </a:bodyPr>
            <a:lstStyle/>
            <a:p>
              <a:pPr marL="0" lvl="0" indent="0" algn="ctr">
                <a:lnSpc>
                  <a:spcPts val="13469"/>
                </a:lnSpc>
                <a:spcBef>
                  <a:spcPct val="0"/>
                </a:spcBef>
              </a:pPr>
              <a:r>
                <a:rPr lang="en-US" sz="12245">
                  <a:solidFill>
                    <a:srgbClr val="EC2124"/>
                  </a:solidFill>
                  <a:latin typeface="Clear Sans"/>
                  <a:ea typeface="Clear Sans"/>
                  <a:cs typeface="Clear Sans"/>
                  <a:sym typeface="Clear Sans"/>
                </a:rPr>
                <a:t>7</a:t>
              </a:r>
            </a:p>
          </p:txBody>
        </p:sp>
        <p:sp>
          <p:nvSpPr>
            <p:cNvPr id="17" name="TextBox 17"/>
            <p:cNvSpPr txBox="1"/>
            <p:nvPr/>
          </p:nvSpPr>
          <p:spPr>
            <a:xfrm>
              <a:off x="1651553" y="1541063"/>
              <a:ext cx="2411037" cy="1246147"/>
            </a:xfrm>
            <a:prstGeom prst="rect">
              <a:avLst/>
            </a:prstGeom>
          </p:spPr>
          <p:txBody>
            <a:bodyPr lIns="0" tIns="0" rIns="0" bIns="0" rtlCol="0" anchor="t">
              <a:spAutoFit/>
            </a:bodyPr>
            <a:lstStyle/>
            <a:p>
              <a:pPr marL="0" lvl="0" indent="0" algn="ctr">
                <a:lnSpc>
                  <a:spcPts val="7112"/>
                </a:lnSpc>
                <a:spcBef>
                  <a:spcPct val="0"/>
                </a:spcBef>
              </a:pPr>
              <a:r>
                <a:rPr lang="en-US" sz="6466" b="1" dirty="0">
                  <a:solidFill>
                    <a:srgbClr val="EC2124"/>
                  </a:solidFill>
                  <a:latin typeface="Clear Sans Bold"/>
                  <a:ea typeface="Clear Sans Bold"/>
                  <a:cs typeface="Clear Sans Bold"/>
                  <a:sym typeface="Clear Sans Bold"/>
                </a:rPr>
                <a:t>:18</a:t>
              </a:r>
            </a:p>
          </p:txBody>
        </p:sp>
      </p:grpSp>
      <p:sp>
        <p:nvSpPr>
          <p:cNvPr id="18" name="Freeform 18"/>
          <p:cNvSpPr/>
          <p:nvPr/>
        </p:nvSpPr>
        <p:spPr>
          <a:xfrm>
            <a:off x="9144000" y="1671349"/>
            <a:ext cx="8997491" cy="6748118"/>
          </a:xfrm>
          <a:custGeom>
            <a:avLst/>
            <a:gdLst/>
            <a:ahLst/>
            <a:cxnLst/>
            <a:rect l="l" t="t" r="r" b="b"/>
            <a:pathLst>
              <a:path w="8997491" h="6748118">
                <a:moveTo>
                  <a:pt x="0" y="0"/>
                </a:moveTo>
                <a:lnTo>
                  <a:pt x="8997491" y="0"/>
                </a:lnTo>
                <a:lnTo>
                  <a:pt x="8997491" y="6748118"/>
                </a:lnTo>
                <a:lnTo>
                  <a:pt x="0" y="6748118"/>
                </a:lnTo>
                <a:lnTo>
                  <a:pt x="0" y="0"/>
                </a:lnTo>
                <a:close/>
              </a:path>
            </a:pathLst>
          </a:custGeom>
          <a:blipFill>
            <a:blip r:embed="rId5"/>
            <a:stretch>
              <a:fillRect/>
            </a:stretch>
          </a:blipFill>
        </p:spPr>
        <p:txBody>
          <a:bodyPr/>
          <a:lstStyle/>
          <a:p>
            <a:endParaRPr lang="en-US"/>
          </a:p>
        </p:txBody>
      </p:sp>
      <p:sp>
        <p:nvSpPr>
          <p:cNvPr id="19" name="TextBox 19"/>
          <p:cNvSpPr txBox="1"/>
          <p:nvPr/>
        </p:nvSpPr>
        <p:spPr>
          <a:xfrm>
            <a:off x="679931" y="721173"/>
            <a:ext cx="5520252" cy="596265"/>
          </a:xfrm>
          <a:prstGeom prst="rect">
            <a:avLst/>
          </a:prstGeom>
        </p:spPr>
        <p:txBody>
          <a:bodyPr lIns="0" tIns="0" rIns="0" bIns="0" rtlCol="0" anchor="t">
            <a:spAutoFit/>
          </a:bodyPr>
          <a:lstStyle/>
          <a:p>
            <a:pPr marL="0" lvl="0" indent="0" algn="l">
              <a:lnSpc>
                <a:spcPts val="4619"/>
              </a:lnSpc>
              <a:spcBef>
                <a:spcPct val="0"/>
              </a:spcBef>
            </a:pPr>
            <a:r>
              <a:rPr lang="en-US" sz="4199" b="1">
                <a:solidFill>
                  <a:srgbClr val="000001"/>
                </a:solidFill>
                <a:latin typeface="Open Sans Bold"/>
                <a:ea typeface="Open Sans Bold"/>
                <a:cs typeface="Open Sans Bold"/>
                <a:sym typeface="Open Sans Bold"/>
              </a:rPr>
              <a:t>ACCOMPLISHMENTS</a:t>
            </a:r>
          </a:p>
        </p:txBody>
      </p:sp>
      <p:sp>
        <p:nvSpPr>
          <p:cNvPr id="20" name="TextBox 20"/>
          <p:cNvSpPr txBox="1"/>
          <p:nvPr/>
        </p:nvSpPr>
        <p:spPr>
          <a:xfrm>
            <a:off x="5390954" y="7766589"/>
            <a:ext cx="3367144" cy="948055"/>
          </a:xfrm>
          <a:prstGeom prst="rect">
            <a:avLst/>
          </a:prstGeom>
        </p:spPr>
        <p:txBody>
          <a:bodyPr lIns="0" tIns="0" rIns="0" bIns="0" rtlCol="0" anchor="t">
            <a:spAutoFit/>
          </a:bodyPr>
          <a:lstStyle/>
          <a:p>
            <a:pPr marL="0" lvl="0" indent="0" algn="l">
              <a:lnSpc>
                <a:spcPts val="3739"/>
              </a:lnSpc>
              <a:spcBef>
                <a:spcPct val="0"/>
              </a:spcBef>
            </a:pPr>
            <a:r>
              <a:rPr lang="en-US" sz="3399" b="1" spc="-142">
                <a:solidFill>
                  <a:srgbClr val="000001"/>
                </a:solidFill>
                <a:latin typeface="Open Sans Bold"/>
                <a:ea typeface="Open Sans Bold"/>
                <a:cs typeface="Open Sans Bold"/>
                <a:sym typeface="Open Sans Bold"/>
              </a:rPr>
              <a:t>Average Response Time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3236" y="5236531"/>
            <a:ext cx="17615915" cy="4716863"/>
            <a:chOff x="0" y="0"/>
            <a:chExt cx="4639582" cy="1242301"/>
          </a:xfrm>
        </p:grpSpPr>
        <p:sp>
          <p:nvSpPr>
            <p:cNvPr id="3" name="Freeform 3"/>
            <p:cNvSpPr/>
            <p:nvPr/>
          </p:nvSpPr>
          <p:spPr>
            <a:xfrm>
              <a:off x="0" y="0"/>
              <a:ext cx="4639582" cy="1242301"/>
            </a:xfrm>
            <a:custGeom>
              <a:avLst/>
              <a:gdLst/>
              <a:ahLst/>
              <a:cxnLst/>
              <a:rect l="l" t="t" r="r" b="b"/>
              <a:pathLst>
                <a:path w="4639582" h="1242301">
                  <a:moveTo>
                    <a:pt x="28566" y="0"/>
                  </a:moveTo>
                  <a:lnTo>
                    <a:pt x="4611016" y="0"/>
                  </a:lnTo>
                  <a:cubicBezTo>
                    <a:pt x="4618592" y="0"/>
                    <a:pt x="4625858" y="3010"/>
                    <a:pt x="4631215" y="8367"/>
                  </a:cubicBezTo>
                  <a:cubicBezTo>
                    <a:pt x="4636573" y="13724"/>
                    <a:pt x="4639582" y="20990"/>
                    <a:pt x="4639582" y="28566"/>
                  </a:cubicBezTo>
                  <a:lnTo>
                    <a:pt x="4639582" y="1213735"/>
                  </a:lnTo>
                  <a:cubicBezTo>
                    <a:pt x="4639582" y="1221311"/>
                    <a:pt x="4636573" y="1228577"/>
                    <a:pt x="4631215" y="1233934"/>
                  </a:cubicBezTo>
                  <a:cubicBezTo>
                    <a:pt x="4625858" y="1239292"/>
                    <a:pt x="4618592" y="1242301"/>
                    <a:pt x="4611016" y="1242301"/>
                  </a:cubicBezTo>
                  <a:lnTo>
                    <a:pt x="28566" y="1242301"/>
                  </a:lnTo>
                  <a:cubicBezTo>
                    <a:pt x="20990" y="1242301"/>
                    <a:pt x="13724" y="1239292"/>
                    <a:pt x="8367" y="1233934"/>
                  </a:cubicBezTo>
                  <a:cubicBezTo>
                    <a:pt x="3010" y="1228577"/>
                    <a:pt x="0" y="1221311"/>
                    <a:pt x="0" y="1213735"/>
                  </a:cubicBezTo>
                  <a:lnTo>
                    <a:pt x="0" y="28566"/>
                  </a:lnTo>
                  <a:cubicBezTo>
                    <a:pt x="0" y="20990"/>
                    <a:pt x="3010" y="13724"/>
                    <a:pt x="8367" y="8367"/>
                  </a:cubicBezTo>
                  <a:cubicBezTo>
                    <a:pt x="13724" y="3010"/>
                    <a:pt x="20990" y="0"/>
                    <a:pt x="28566" y="0"/>
                  </a:cubicBezTo>
                  <a:close/>
                </a:path>
              </a:pathLst>
            </a:custGeom>
            <a:solidFill>
              <a:srgbClr val="313C8F"/>
            </a:solidFill>
          </p:spPr>
          <p:txBody>
            <a:bodyPr/>
            <a:lstStyle/>
            <a:p>
              <a:endParaRPr lang="en-US"/>
            </a:p>
          </p:txBody>
        </p:sp>
        <p:sp>
          <p:nvSpPr>
            <p:cNvPr id="4" name="TextBox 4"/>
            <p:cNvSpPr txBox="1"/>
            <p:nvPr/>
          </p:nvSpPr>
          <p:spPr>
            <a:xfrm>
              <a:off x="0" y="-57150"/>
              <a:ext cx="4639582" cy="1299451"/>
            </a:xfrm>
            <a:prstGeom prst="rect">
              <a:avLst/>
            </a:prstGeom>
          </p:spPr>
          <p:txBody>
            <a:bodyPr lIns="50800" tIns="50800" rIns="50800" bIns="50800" rtlCol="0" anchor="ctr"/>
            <a:lstStyle/>
            <a:p>
              <a:pPr algn="ctr">
                <a:lnSpc>
                  <a:spcPts val="3479"/>
                </a:lnSpc>
              </a:pPr>
              <a:endParaRPr/>
            </a:p>
          </p:txBody>
        </p:sp>
      </p:grpSp>
      <p:grpSp>
        <p:nvGrpSpPr>
          <p:cNvPr id="5" name="Group 5"/>
          <p:cNvGrpSpPr/>
          <p:nvPr/>
        </p:nvGrpSpPr>
        <p:grpSpPr>
          <a:xfrm>
            <a:off x="293236" y="588845"/>
            <a:ext cx="17615915" cy="4409561"/>
            <a:chOff x="0" y="0"/>
            <a:chExt cx="4639582" cy="1161366"/>
          </a:xfrm>
        </p:grpSpPr>
        <p:sp>
          <p:nvSpPr>
            <p:cNvPr id="6" name="Freeform 6"/>
            <p:cNvSpPr/>
            <p:nvPr/>
          </p:nvSpPr>
          <p:spPr>
            <a:xfrm>
              <a:off x="0" y="0"/>
              <a:ext cx="4639582" cy="1161366"/>
            </a:xfrm>
            <a:custGeom>
              <a:avLst/>
              <a:gdLst/>
              <a:ahLst/>
              <a:cxnLst/>
              <a:rect l="l" t="t" r="r" b="b"/>
              <a:pathLst>
                <a:path w="4639582" h="1161366">
                  <a:moveTo>
                    <a:pt x="28566" y="0"/>
                  </a:moveTo>
                  <a:lnTo>
                    <a:pt x="4611016" y="0"/>
                  </a:lnTo>
                  <a:cubicBezTo>
                    <a:pt x="4618592" y="0"/>
                    <a:pt x="4625858" y="3010"/>
                    <a:pt x="4631215" y="8367"/>
                  </a:cubicBezTo>
                  <a:cubicBezTo>
                    <a:pt x="4636573" y="13724"/>
                    <a:pt x="4639582" y="20990"/>
                    <a:pt x="4639582" y="28566"/>
                  </a:cubicBezTo>
                  <a:lnTo>
                    <a:pt x="4639582" y="1132799"/>
                  </a:lnTo>
                  <a:cubicBezTo>
                    <a:pt x="4639582" y="1140376"/>
                    <a:pt x="4636573" y="1147642"/>
                    <a:pt x="4631215" y="1152999"/>
                  </a:cubicBezTo>
                  <a:cubicBezTo>
                    <a:pt x="4625858" y="1158356"/>
                    <a:pt x="4618592" y="1161366"/>
                    <a:pt x="4611016" y="1161366"/>
                  </a:cubicBezTo>
                  <a:lnTo>
                    <a:pt x="28566" y="1161366"/>
                  </a:lnTo>
                  <a:cubicBezTo>
                    <a:pt x="20990" y="1161366"/>
                    <a:pt x="13724" y="1158356"/>
                    <a:pt x="8367" y="1152999"/>
                  </a:cubicBezTo>
                  <a:cubicBezTo>
                    <a:pt x="3010" y="1147642"/>
                    <a:pt x="0" y="1140376"/>
                    <a:pt x="0" y="1132799"/>
                  </a:cubicBezTo>
                  <a:lnTo>
                    <a:pt x="0" y="28566"/>
                  </a:lnTo>
                  <a:cubicBezTo>
                    <a:pt x="0" y="20990"/>
                    <a:pt x="3010" y="13724"/>
                    <a:pt x="8367" y="8367"/>
                  </a:cubicBezTo>
                  <a:cubicBezTo>
                    <a:pt x="13724" y="3010"/>
                    <a:pt x="20990" y="0"/>
                    <a:pt x="28566" y="0"/>
                  </a:cubicBezTo>
                  <a:close/>
                </a:path>
              </a:pathLst>
            </a:custGeom>
            <a:solidFill>
              <a:srgbClr val="EC2124"/>
            </a:solidFill>
          </p:spPr>
          <p:txBody>
            <a:bodyPr/>
            <a:lstStyle/>
            <a:p>
              <a:endParaRPr lang="en-US"/>
            </a:p>
          </p:txBody>
        </p:sp>
        <p:sp>
          <p:nvSpPr>
            <p:cNvPr id="7" name="TextBox 7"/>
            <p:cNvSpPr txBox="1"/>
            <p:nvPr/>
          </p:nvSpPr>
          <p:spPr>
            <a:xfrm>
              <a:off x="0" y="-57150"/>
              <a:ext cx="4639582" cy="1218516"/>
            </a:xfrm>
            <a:prstGeom prst="rect">
              <a:avLst/>
            </a:prstGeom>
          </p:spPr>
          <p:txBody>
            <a:bodyPr lIns="50800" tIns="50800" rIns="50800" bIns="50800" rtlCol="0" anchor="ctr"/>
            <a:lstStyle/>
            <a:p>
              <a:pPr algn="ctr">
                <a:lnSpc>
                  <a:spcPts val="3479"/>
                </a:lnSpc>
              </a:pPr>
              <a:endParaRPr/>
            </a:p>
          </p:txBody>
        </p:sp>
      </p:grpSp>
      <p:sp>
        <p:nvSpPr>
          <p:cNvPr id="8" name="Freeform 8"/>
          <p:cNvSpPr/>
          <p:nvPr/>
        </p:nvSpPr>
        <p:spPr>
          <a:xfrm>
            <a:off x="675841" y="4005630"/>
            <a:ext cx="6064498" cy="6090639"/>
          </a:xfrm>
          <a:custGeom>
            <a:avLst/>
            <a:gdLst/>
            <a:ahLst/>
            <a:cxnLst/>
            <a:rect l="l" t="t" r="r" b="b"/>
            <a:pathLst>
              <a:path w="6064498" h="6090639">
                <a:moveTo>
                  <a:pt x="0" y="0"/>
                </a:moveTo>
                <a:lnTo>
                  <a:pt x="6064498" y="0"/>
                </a:lnTo>
                <a:lnTo>
                  <a:pt x="6064498" y="6090639"/>
                </a:lnTo>
                <a:lnTo>
                  <a:pt x="0" y="6090639"/>
                </a:lnTo>
                <a:lnTo>
                  <a:pt x="0" y="0"/>
                </a:lnTo>
                <a:close/>
              </a:path>
            </a:pathLst>
          </a:custGeom>
          <a:blipFill>
            <a:blip r:embed="rId2"/>
            <a:stretch>
              <a:fillRect b="-32761"/>
            </a:stretch>
          </a:blipFill>
        </p:spPr>
        <p:txBody>
          <a:bodyPr/>
          <a:lstStyle/>
          <a:p>
            <a:endParaRPr lang="en-US"/>
          </a:p>
        </p:txBody>
      </p:sp>
      <p:sp>
        <p:nvSpPr>
          <p:cNvPr id="9" name="Freeform 9"/>
          <p:cNvSpPr/>
          <p:nvPr/>
        </p:nvSpPr>
        <p:spPr>
          <a:xfrm>
            <a:off x="10061019" y="167281"/>
            <a:ext cx="7198281" cy="5375885"/>
          </a:xfrm>
          <a:custGeom>
            <a:avLst/>
            <a:gdLst/>
            <a:ahLst/>
            <a:cxnLst/>
            <a:rect l="l" t="t" r="r" b="b"/>
            <a:pathLst>
              <a:path w="7198281" h="5375885">
                <a:moveTo>
                  <a:pt x="0" y="0"/>
                </a:moveTo>
                <a:lnTo>
                  <a:pt x="7198281" y="0"/>
                </a:lnTo>
                <a:lnTo>
                  <a:pt x="7198281" y="5375885"/>
                </a:lnTo>
                <a:lnTo>
                  <a:pt x="0" y="5375885"/>
                </a:lnTo>
                <a:lnTo>
                  <a:pt x="0" y="0"/>
                </a:lnTo>
                <a:close/>
              </a:path>
            </a:pathLst>
          </a:custGeom>
          <a:blipFill>
            <a:blip r:embed="rId3"/>
            <a:stretch>
              <a:fillRect l="-7899" t="-17794" r="-9397"/>
            </a:stretch>
          </a:blipFill>
        </p:spPr>
        <p:txBody>
          <a:bodyPr/>
          <a:lstStyle/>
          <a:p>
            <a:endParaRPr lang="en-US"/>
          </a:p>
        </p:txBody>
      </p:sp>
      <p:sp>
        <p:nvSpPr>
          <p:cNvPr id="10" name="TextBox 10"/>
          <p:cNvSpPr txBox="1"/>
          <p:nvPr/>
        </p:nvSpPr>
        <p:spPr>
          <a:xfrm>
            <a:off x="5791200" y="8351411"/>
            <a:ext cx="8843160" cy="958850"/>
          </a:xfrm>
          <a:prstGeom prst="rect">
            <a:avLst/>
          </a:prstGeom>
        </p:spPr>
        <p:txBody>
          <a:bodyPr wrap="square" lIns="0" tIns="0" rIns="0" bIns="0" rtlCol="0" anchor="t">
            <a:spAutoFit/>
          </a:bodyPr>
          <a:lstStyle/>
          <a:p>
            <a:pPr algn="ctr">
              <a:lnSpc>
                <a:spcPts val="7974"/>
              </a:lnSpc>
              <a:spcBef>
                <a:spcPct val="0"/>
              </a:spcBef>
            </a:pPr>
            <a:r>
              <a:rPr lang="en-US" sz="5499" b="1" spc="-159" dirty="0">
                <a:solidFill>
                  <a:srgbClr val="FFFFFF"/>
                </a:solidFill>
                <a:latin typeface="Open Sans Bold"/>
                <a:ea typeface="Open Sans Bold"/>
                <a:cs typeface="Open Sans Bold"/>
                <a:sym typeface="Open Sans Bold"/>
              </a:rPr>
              <a:t>New Heart Monitors</a:t>
            </a:r>
          </a:p>
        </p:txBody>
      </p:sp>
      <p:sp>
        <p:nvSpPr>
          <p:cNvPr id="11" name="TextBox 11"/>
          <p:cNvSpPr txBox="1"/>
          <p:nvPr/>
        </p:nvSpPr>
        <p:spPr>
          <a:xfrm>
            <a:off x="6304180" y="4982672"/>
            <a:ext cx="6064497" cy="2646302"/>
          </a:xfrm>
          <a:prstGeom prst="rect">
            <a:avLst/>
          </a:prstGeom>
        </p:spPr>
        <p:txBody>
          <a:bodyPr wrap="square" lIns="0" tIns="0" rIns="0" bIns="0" rtlCol="0" anchor="t">
            <a:spAutoFit/>
          </a:bodyPr>
          <a:lstStyle/>
          <a:p>
            <a:pPr algn="ctr">
              <a:lnSpc>
                <a:spcPts val="21750"/>
              </a:lnSpc>
              <a:spcBef>
                <a:spcPct val="0"/>
              </a:spcBef>
            </a:pPr>
            <a:r>
              <a:rPr lang="en-US" sz="15000" b="1" spc="-960" dirty="0">
                <a:solidFill>
                  <a:srgbClr val="EC2124"/>
                </a:solidFill>
                <a:latin typeface="DM Sans Bold"/>
                <a:ea typeface="DM Sans Bold"/>
                <a:cs typeface="DM Sans Bold"/>
                <a:sym typeface="DM Sans Bold"/>
              </a:rPr>
              <a:t>$789K</a:t>
            </a:r>
          </a:p>
        </p:txBody>
      </p:sp>
      <p:sp>
        <p:nvSpPr>
          <p:cNvPr id="12" name="Freeform 12"/>
          <p:cNvSpPr/>
          <p:nvPr/>
        </p:nvSpPr>
        <p:spPr>
          <a:xfrm rot="5400000">
            <a:off x="7346706" y="5409392"/>
            <a:ext cx="308610" cy="4114800"/>
          </a:xfrm>
          <a:custGeom>
            <a:avLst/>
            <a:gdLst/>
            <a:ahLst/>
            <a:cxnLst/>
            <a:rect l="l" t="t" r="r" b="b"/>
            <a:pathLst>
              <a:path w="308610" h="4114800">
                <a:moveTo>
                  <a:pt x="0" y="0"/>
                </a:moveTo>
                <a:lnTo>
                  <a:pt x="308610" y="0"/>
                </a:lnTo>
                <a:lnTo>
                  <a:pt x="30861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2547342" y="2921899"/>
            <a:ext cx="7513678" cy="1515110"/>
          </a:xfrm>
          <a:prstGeom prst="rect">
            <a:avLst/>
          </a:prstGeom>
        </p:spPr>
        <p:txBody>
          <a:bodyPr lIns="0" tIns="0" rIns="0" bIns="0" rtlCol="0" anchor="t">
            <a:spAutoFit/>
          </a:bodyPr>
          <a:lstStyle/>
          <a:p>
            <a:pPr algn="r">
              <a:lnSpc>
                <a:spcPts val="5994"/>
              </a:lnSpc>
            </a:pPr>
            <a:r>
              <a:rPr lang="en-US" sz="5499" b="1" spc="-159">
                <a:solidFill>
                  <a:srgbClr val="FFFFFF"/>
                </a:solidFill>
                <a:latin typeface="Open Sans Bold"/>
                <a:ea typeface="Open Sans Bold"/>
                <a:cs typeface="Open Sans Bold"/>
                <a:sym typeface="Open Sans Bold"/>
              </a:rPr>
              <a:t>Ambulance Replacement Program</a:t>
            </a:r>
          </a:p>
        </p:txBody>
      </p:sp>
      <p:sp>
        <p:nvSpPr>
          <p:cNvPr id="14" name="TextBox 14"/>
          <p:cNvSpPr txBox="1"/>
          <p:nvPr/>
        </p:nvSpPr>
        <p:spPr>
          <a:xfrm>
            <a:off x="4390468" y="443280"/>
            <a:ext cx="5670552" cy="2647950"/>
          </a:xfrm>
          <a:prstGeom prst="rect">
            <a:avLst/>
          </a:prstGeom>
        </p:spPr>
        <p:txBody>
          <a:bodyPr lIns="0" tIns="0" rIns="0" bIns="0" rtlCol="0" anchor="t">
            <a:spAutoFit/>
          </a:bodyPr>
          <a:lstStyle/>
          <a:p>
            <a:pPr algn="r">
              <a:lnSpc>
                <a:spcPts val="21750"/>
              </a:lnSpc>
              <a:spcBef>
                <a:spcPct val="0"/>
              </a:spcBef>
            </a:pPr>
            <a:r>
              <a:rPr lang="en-US" sz="15000" b="1" spc="-1260">
                <a:solidFill>
                  <a:srgbClr val="313C8F"/>
                </a:solidFill>
                <a:latin typeface="DM Sans Bold"/>
                <a:ea typeface="DM Sans Bold"/>
                <a:cs typeface="DM Sans Bold"/>
                <a:sym typeface="DM Sans Bold"/>
              </a:rPr>
              <a:t>$339k</a:t>
            </a:r>
          </a:p>
        </p:txBody>
      </p:sp>
      <p:sp>
        <p:nvSpPr>
          <p:cNvPr id="15" name="Freeform 15"/>
          <p:cNvSpPr/>
          <p:nvPr/>
        </p:nvSpPr>
        <p:spPr>
          <a:xfrm rot="-5400000">
            <a:off x="8946889" y="797824"/>
            <a:ext cx="308610" cy="4114800"/>
          </a:xfrm>
          <a:custGeom>
            <a:avLst/>
            <a:gdLst/>
            <a:ahLst/>
            <a:cxnLst/>
            <a:rect l="l" t="t" r="r" b="b"/>
            <a:pathLst>
              <a:path w="308610" h="4114800">
                <a:moveTo>
                  <a:pt x="0" y="0"/>
                </a:moveTo>
                <a:lnTo>
                  <a:pt x="308610" y="0"/>
                </a:lnTo>
                <a:lnTo>
                  <a:pt x="30861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6549240" y="7506797"/>
            <a:ext cx="4114800" cy="958850"/>
          </a:xfrm>
          <a:prstGeom prst="rect">
            <a:avLst/>
          </a:prstGeom>
        </p:spPr>
        <p:txBody>
          <a:bodyPr wrap="square" lIns="0" tIns="0" rIns="0" bIns="0" rtlCol="0" anchor="t">
            <a:spAutoFit/>
          </a:bodyPr>
          <a:lstStyle/>
          <a:p>
            <a:pPr algn="ctr">
              <a:lnSpc>
                <a:spcPts val="7974"/>
              </a:lnSpc>
              <a:spcBef>
                <a:spcPct val="0"/>
              </a:spcBef>
            </a:pPr>
            <a:r>
              <a:rPr lang="en-US" sz="5499" b="1" spc="-159" dirty="0" err="1">
                <a:solidFill>
                  <a:srgbClr val="FFFFFF"/>
                </a:solidFill>
                <a:latin typeface="Open Sans Bold"/>
                <a:ea typeface="Open Sans Bold"/>
                <a:cs typeface="Open Sans Bold"/>
                <a:sym typeface="Open Sans Bold"/>
              </a:rPr>
              <a:t>LifePak</a:t>
            </a:r>
            <a:r>
              <a:rPr lang="en-US" sz="5499" b="1" spc="-159" dirty="0">
                <a:solidFill>
                  <a:srgbClr val="FFFFFF"/>
                </a:solidFill>
                <a:latin typeface="Open Sans Bold"/>
                <a:ea typeface="Open Sans Bold"/>
                <a:cs typeface="Open Sans Bold"/>
                <a:sym typeface="Open Sans Bold"/>
              </a:rPr>
              <a:t> 35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6772</TotalTime>
  <Words>1128</Words>
  <Application>Microsoft Office PowerPoint</Application>
  <PresentationFormat>Custom</PresentationFormat>
  <Paragraphs>153</Paragraphs>
  <Slides>15</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DM Sans Bold</vt:lpstr>
      <vt:lpstr>Clear Sans</vt:lpstr>
      <vt:lpstr>Calibri</vt:lpstr>
      <vt:lpstr>Clear Sans Bold</vt:lpstr>
      <vt:lpstr>Arial</vt:lpstr>
      <vt:lpstr>Open Sans</vt:lpstr>
      <vt:lpstr>Source Sans Pro Bold</vt:lpstr>
      <vt:lpstr>Source Sans Pro</vt:lpstr>
      <vt:lpstr>Open Sans Bold</vt:lpstr>
      <vt:lpstr>Optima Bold</vt:lpstr>
      <vt:lpstr>Optima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Commissioners Report</dc:title>
  <dc:creator>Angela Hemphill</dc:creator>
  <cp:lastModifiedBy>Angela Hemphill</cp:lastModifiedBy>
  <cp:revision>5</cp:revision>
  <dcterms:created xsi:type="dcterms:W3CDTF">2006-08-16T00:00:00Z</dcterms:created>
  <dcterms:modified xsi:type="dcterms:W3CDTF">2026-01-23T20:43:58Z</dcterms:modified>
  <dc:identifier>DAG76LGxCkM</dc:identifier>
</cp:coreProperties>
</file>